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9" r:id="rId1"/>
  </p:sldMasterIdLst>
  <p:notesMasterIdLst>
    <p:notesMasterId r:id="rId27"/>
  </p:notesMasterIdLst>
  <p:sldIdLst>
    <p:sldId id="302" r:id="rId2"/>
    <p:sldId id="313" r:id="rId3"/>
    <p:sldId id="389" r:id="rId4"/>
    <p:sldId id="349" r:id="rId5"/>
    <p:sldId id="354" r:id="rId6"/>
    <p:sldId id="353" r:id="rId7"/>
    <p:sldId id="352" r:id="rId8"/>
    <p:sldId id="360" r:id="rId9"/>
    <p:sldId id="364" r:id="rId10"/>
    <p:sldId id="358" r:id="rId11"/>
    <p:sldId id="363" r:id="rId12"/>
    <p:sldId id="369" r:id="rId13"/>
    <p:sldId id="368" r:id="rId14"/>
    <p:sldId id="367" r:id="rId15"/>
    <p:sldId id="366" r:id="rId16"/>
    <p:sldId id="365" r:id="rId17"/>
    <p:sldId id="383" r:id="rId18"/>
    <p:sldId id="370" r:id="rId19"/>
    <p:sldId id="375" r:id="rId20"/>
    <p:sldId id="357" r:id="rId21"/>
    <p:sldId id="374" r:id="rId22"/>
    <p:sldId id="373" r:id="rId23"/>
    <p:sldId id="372" r:id="rId24"/>
    <p:sldId id="350" r:id="rId25"/>
    <p:sldId id="36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D52B"/>
    <a:srgbClr val="FCFC14"/>
    <a:srgbClr val="45DA3E"/>
    <a:srgbClr val="00FFFF"/>
    <a:srgbClr val="DAA600"/>
    <a:srgbClr val="FABA8A"/>
    <a:srgbClr val="FFC000"/>
    <a:srgbClr val="26A420"/>
    <a:srgbClr val="92D05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41" autoAdjust="0"/>
    <p:restoredTop sz="94737" autoAdjust="0"/>
  </p:normalViewPr>
  <p:slideViewPr>
    <p:cSldViewPr snapToGrid="0">
      <p:cViewPr varScale="1">
        <p:scale>
          <a:sx n="65" d="100"/>
          <a:sy n="65" d="100"/>
        </p:scale>
        <p:origin x="870"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2" d="100"/>
        <a:sy n="102" d="100"/>
      </p:scale>
      <p:origin x="0" y="-1411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06522-775E-4C1A-89E2-9342D919A549}" type="datetimeFigureOut">
              <a:rPr lang="fr-FR" smtClean="0"/>
              <a:t>03/12/2025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FCFA9-E2F2-4703-B736-DBABF1393B23}" type="slidenum">
              <a:rPr lang="fr-FR" smtClean="0"/>
              <a:t>‹N°›</a:t>
            </a:fld>
            <a:endParaRPr lang="fr-FR"/>
          </a:p>
        </p:txBody>
      </p:sp>
    </p:spTree>
    <p:extLst>
      <p:ext uri="{BB962C8B-B14F-4D97-AF65-F5344CB8AC3E}">
        <p14:creationId xmlns:p14="http://schemas.microsoft.com/office/powerpoint/2010/main" val="4137807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99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309019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2323682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658987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300107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40821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938811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3418020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2815194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3726633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422536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2756917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1761199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3675623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165626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790317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9B9A7DA7-49CC-47F7-B674-D935B0B5C7BE}" type="datetimeFigureOut">
              <a:rPr lang="fr-FR" smtClean="0"/>
              <a:t>03/12/2025</a:t>
            </a:fld>
            <a:endParaRPr lang="fr-FR" dirty="0"/>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3BEF01B-A1C4-4DF9-A227-3A235B7AF925}" type="slidenum">
              <a:rPr lang="fr-FR" smtClean="0"/>
              <a:t>‹N°›</a:t>
            </a:fld>
            <a:endParaRPr lang="fr-FR" dirty="0"/>
          </a:p>
        </p:txBody>
      </p:sp>
    </p:spTree>
    <p:extLst>
      <p:ext uri="{BB962C8B-B14F-4D97-AF65-F5344CB8AC3E}">
        <p14:creationId xmlns:p14="http://schemas.microsoft.com/office/powerpoint/2010/main" val="2542916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3000">
              <a:srgbClr val="33D52B"/>
            </a:gs>
            <a:gs pos="74000">
              <a:schemeClr val="accent1">
                <a:lumMod val="45000"/>
                <a:lumOff val="55000"/>
              </a:schemeClr>
            </a:gs>
            <a:gs pos="60000">
              <a:schemeClr val="accent1">
                <a:lumMod val="45000"/>
                <a:lumOff val="55000"/>
              </a:schemeClr>
            </a:gs>
            <a:gs pos="100000">
              <a:schemeClr val="accent1">
                <a:lumMod val="30000"/>
                <a:lumOff val="70000"/>
              </a:schemeClr>
            </a:gs>
          </a:gsLst>
          <a:lin ang="2400000" scaled="0"/>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B9A7DA7-49CC-47F7-B674-D935B0B5C7BE}" type="datetimeFigureOut">
              <a:rPr lang="fr-FR" smtClean="0"/>
              <a:t>03/12/2025</a:t>
            </a:fld>
            <a:endParaRPr lang="fr-FR"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3BEF01B-A1C4-4DF9-A227-3A235B7AF925}" type="slidenum">
              <a:rPr lang="fr-FR" smtClean="0"/>
              <a:t>‹N°›</a:t>
            </a:fld>
            <a:endParaRPr lang="fr-FR" dirty="0"/>
          </a:p>
        </p:txBody>
      </p:sp>
    </p:spTree>
    <p:extLst>
      <p:ext uri="{BB962C8B-B14F-4D97-AF65-F5344CB8AC3E}">
        <p14:creationId xmlns:p14="http://schemas.microsoft.com/office/powerpoint/2010/main" val="532969662"/>
      </p:ext>
    </p:extLst>
  </p:cSld>
  <p:clrMap bg1="dk1" tx1="lt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58.jpe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39.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7.jpe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561762" y="2555738"/>
            <a:ext cx="11439255" cy="1437628"/>
          </a:xfrm>
          <a:prstGeom prst="rect">
            <a:avLst/>
          </a:prstGeom>
        </p:spPr>
        <p:txBody>
          <a:bodyPr wrap="none" fromWordArt="1">
            <a:prstTxWarp prst="textPlain">
              <a:avLst>
                <a:gd name="adj" fmla="val 48563"/>
              </a:avLst>
            </a:prstTxWarp>
          </a:bodyPr>
          <a:lstStyle/>
          <a:p>
            <a:pPr algn="ctr" rtl="0">
              <a:buNone/>
            </a:pPr>
            <a:r>
              <a:rPr lang="fr-FR" sz="4800" b="1" kern="10" spc="0" dirty="0">
                <a:ln w="28575">
                  <a:solidFill>
                    <a:schemeClr val="tx1"/>
                  </a:solidFill>
                  <a:round/>
                  <a:headEnd/>
                  <a:tailEnd/>
                </a:ln>
                <a:solidFill>
                  <a:srgbClr val="FFC000"/>
                </a:solidFill>
                <a:effectLst>
                  <a:outerShdw dist="17961" dir="8100000" algn="ctr" rotWithShape="0">
                    <a:srgbClr val="A5A5A5">
                      <a:alpha val="74998"/>
                    </a:srgbClr>
                  </a:outerShdw>
                </a:effectLst>
                <a:latin typeface="Courgette" panose="02000603070400060004" pitchFamily="2" charset="0"/>
              </a:rPr>
              <a:t>Le </a:t>
            </a:r>
            <a:r>
              <a:rPr lang="fr-FR" sz="6600" b="1" u="sng" kern="10" spc="0" dirty="0">
                <a:ln w="28575">
                  <a:solidFill>
                    <a:schemeClr val="tx1"/>
                  </a:solidFill>
                  <a:round/>
                  <a:headEnd/>
                  <a:tailEnd/>
                </a:ln>
                <a:solidFill>
                  <a:srgbClr val="FF0000"/>
                </a:solidFill>
                <a:effectLst>
                  <a:outerShdw dist="17961" dir="8100000" algn="ctr" rotWithShape="0">
                    <a:srgbClr val="A5A5A5">
                      <a:alpha val="74998"/>
                    </a:srgbClr>
                  </a:outerShdw>
                </a:effectLst>
                <a:latin typeface="Courgette" panose="02000603070400060004" pitchFamily="2" charset="0"/>
              </a:rPr>
              <a:t>C</a:t>
            </a:r>
            <a:r>
              <a:rPr lang="fr-FR" sz="4800" b="1" kern="10" spc="0" dirty="0">
                <a:ln w="28575">
                  <a:solidFill>
                    <a:schemeClr val="tx1"/>
                  </a:solidFill>
                  <a:round/>
                  <a:headEnd/>
                  <a:tailEnd/>
                </a:ln>
                <a:solidFill>
                  <a:srgbClr val="FFC000"/>
                </a:solidFill>
                <a:effectLst>
                  <a:outerShdw dist="17961" dir="8100000" algn="ctr" rotWithShape="0">
                    <a:srgbClr val="A5A5A5">
                      <a:alpha val="74998"/>
                    </a:srgbClr>
                  </a:outerShdw>
                </a:effectLst>
                <a:latin typeface="Courgette" panose="02000603070400060004" pitchFamily="2" charset="0"/>
              </a:rPr>
              <a:t>omité D’</a:t>
            </a:r>
            <a:r>
              <a:rPr lang="fr-FR" sz="6000" b="1" u="sng" kern="10" spc="0" dirty="0">
                <a:ln w="28575">
                  <a:solidFill>
                    <a:schemeClr val="tx1"/>
                  </a:solidFill>
                  <a:round/>
                  <a:headEnd/>
                  <a:tailEnd/>
                </a:ln>
                <a:solidFill>
                  <a:srgbClr val="FF0000"/>
                </a:solidFill>
                <a:effectLst>
                  <a:outerShdw dist="17961" dir="8100000" algn="ctr" rotWithShape="0">
                    <a:srgbClr val="A5A5A5">
                      <a:alpha val="74998"/>
                    </a:srgbClr>
                  </a:outerShdw>
                </a:effectLst>
                <a:latin typeface="Courgette" panose="02000603070400060004" pitchFamily="2" charset="0"/>
              </a:rPr>
              <a:t>A</a:t>
            </a:r>
            <a:r>
              <a:rPr lang="fr-FR" sz="4800" b="1" kern="10" spc="0" dirty="0">
                <a:ln w="28575">
                  <a:solidFill>
                    <a:schemeClr val="tx1"/>
                  </a:solidFill>
                  <a:round/>
                  <a:headEnd/>
                  <a:tailEnd/>
                </a:ln>
                <a:solidFill>
                  <a:srgbClr val="FFC000"/>
                </a:solidFill>
                <a:effectLst>
                  <a:outerShdw dist="17961" dir="8100000" algn="ctr" rotWithShape="0">
                    <a:srgbClr val="A5A5A5">
                      <a:alpha val="74998"/>
                    </a:srgbClr>
                  </a:outerShdw>
                </a:effectLst>
                <a:latin typeface="Courgette" panose="02000603070400060004" pitchFamily="2" charset="0"/>
              </a:rPr>
              <a:t>nimation </a:t>
            </a:r>
            <a:r>
              <a:rPr lang="fr-FR" sz="6000" b="1" u="sng" kern="10" spc="0" dirty="0">
                <a:ln w="28575">
                  <a:solidFill>
                    <a:schemeClr val="tx1"/>
                  </a:solidFill>
                  <a:round/>
                  <a:headEnd/>
                  <a:tailEnd/>
                </a:ln>
                <a:solidFill>
                  <a:srgbClr val="FF0000"/>
                </a:solidFill>
                <a:effectLst>
                  <a:outerShdw dist="17961" dir="8100000" algn="ctr" rotWithShape="0">
                    <a:srgbClr val="A5A5A5">
                      <a:alpha val="74998"/>
                    </a:srgbClr>
                  </a:outerShdw>
                </a:effectLst>
                <a:latin typeface="Courgette" panose="02000603070400060004" pitchFamily="2" charset="0"/>
              </a:rPr>
              <a:t>C</a:t>
            </a:r>
            <a:r>
              <a:rPr lang="fr-FR" sz="4800" b="1" kern="10" spc="0" dirty="0">
                <a:ln w="28575">
                  <a:solidFill>
                    <a:schemeClr val="tx1"/>
                  </a:solidFill>
                  <a:round/>
                  <a:headEnd/>
                  <a:tailEnd/>
                </a:ln>
                <a:solidFill>
                  <a:srgbClr val="FFC000"/>
                </a:solidFill>
                <a:effectLst>
                  <a:outerShdw dist="17961" dir="8100000" algn="ctr" rotWithShape="0">
                    <a:srgbClr val="A5A5A5">
                      <a:alpha val="74998"/>
                    </a:srgbClr>
                  </a:outerShdw>
                </a:effectLst>
                <a:latin typeface="Courgette" panose="02000603070400060004" pitchFamily="2" charset="0"/>
              </a:rPr>
              <a:t>ulturelle et de </a:t>
            </a:r>
            <a:r>
              <a:rPr lang="fr-FR" sz="6000" b="1" u="sng" kern="10" spc="0" dirty="0">
                <a:ln w="28575">
                  <a:solidFill>
                    <a:schemeClr val="tx1"/>
                  </a:solidFill>
                  <a:round/>
                  <a:headEnd/>
                  <a:tailEnd/>
                </a:ln>
                <a:solidFill>
                  <a:srgbClr val="FF0000"/>
                </a:solidFill>
                <a:effectLst>
                  <a:outerShdw dist="17961" dir="8100000" algn="ctr" rotWithShape="0">
                    <a:srgbClr val="A5A5A5">
                      <a:alpha val="74998"/>
                    </a:srgbClr>
                  </a:outerShdw>
                </a:effectLst>
                <a:latin typeface="Courgette" panose="02000603070400060004" pitchFamily="2" charset="0"/>
              </a:rPr>
              <a:t>L</a:t>
            </a:r>
            <a:r>
              <a:rPr lang="fr-FR" sz="4800" b="1" kern="10" spc="0" dirty="0">
                <a:ln w="28575">
                  <a:solidFill>
                    <a:schemeClr val="tx1"/>
                  </a:solidFill>
                  <a:round/>
                  <a:headEnd/>
                  <a:tailEnd/>
                </a:ln>
                <a:solidFill>
                  <a:srgbClr val="FFC000"/>
                </a:solidFill>
                <a:effectLst>
                  <a:outerShdw dist="17961" dir="8100000" algn="ctr" rotWithShape="0">
                    <a:srgbClr val="A5A5A5">
                      <a:alpha val="74998"/>
                    </a:srgbClr>
                  </a:outerShdw>
                </a:effectLst>
                <a:latin typeface="Courgette" panose="02000603070400060004" pitchFamily="2" charset="0"/>
              </a:rPr>
              <a:t>oisirs </a:t>
            </a:r>
          </a:p>
        </p:txBody>
      </p:sp>
      <p:sp>
        <p:nvSpPr>
          <p:cNvPr id="7" name="WordArt 2"/>
          <p:cNvSpPr>
            <a:spLocks noChangeArrowheads="1" noChangeShapeType="1" noTextEdit="1"/>
          </p:cNvSpPr>
          <p:nvPr/>
        </p:nvSpPr>
        <p:spPr bwMode="auto">
          <a:xfrm>
            <a:off x="376372" y="4275643"/>
            <a:ext cx="11439255" cy="2061657"/>
          </a:xfrm>
          <a:prstGeom prst="rect">
            <a:avLst/>
          </a:prstGeom>
        </p:spPr>
        <p:txBody>
          <a:bodyPr wrap="none" fromWordArt="1">
            <a:prstTxWarp prst="textPlain">
              <a:avLst>
                <a:gd name="adj" fmla="val 48563"/>
              </a:avLst>
            </a:prstTxWarp>
          </a:bodyPr>
          <a:lstStyle/>
          <a:p>
            <a:pPr algn="ctr" rtl="0">
              <a:buNone/>
            </a:pPr>
            <a:r>
              <a:rPr lang="fr-FR" sz="4800" b="1" kern="1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D</a:t>
            </a:r>
            <a:r>
              <a:rPr lang="fr-FR" sz="4800" b="1" kern="10" dirty="0">
                <a:ln w="28575">
                  <a:solidFill>
                    <a:schemeClr val="tx1"/>
                  </a:solidFill>
                  <a:round/>
                  <a:headEnd/>
                  <a:tailEnd/>
                </a:ln>
                <a:solidFill>
                  <a:srgbClr val="92D050"/>
                </a:solidFill>
                <a:effectLst>
                  <a:outerShdw dist="17961" dir="8100000" algn="ctr" rotWithShape="0">
                    <a:srgbClr val="A5A5A5">
                      <a:alpha val="74998"/>
                    </a:srgbClr>
                  </a:outerShdw>
                </a:effectLst>
                <a:latin typeface="Calibri" panose="020F0502020204030204" pitchFamily="34" charset="0"/>
              </a:rPr>
              <a:t>e</a:t>
            </a:r>
            <a:r>
              <a:rPr lang="fr-FR" sz="4800" b="1" kern="1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 </a:t>
            </a:r>
            <a:r>
              <a:rPr lang="fr-FR" sz="4800" b="1" kern="10" dirty="0">
                <a:ln w="28575">
                  <a:solidFill>
                    <a:schemeClr val="tx1"/>
                  </a:solidFill>
                  <a:round/>
                  <a:headEnd/>
                  <a:tailEnd/>
                </a:ln>
                <a:solidFill>
                  <a:srgbClr val="FF0000"/>
                </a:solidFill>
                <a:effectLst>
                  <a:outerShdw dist="17961" dir="8100000" algn="ctr" rotWithShape="0">
                    <a:srgbClr val="A5A5A5">
                      <a:alpha val="74998"/>
                    </a:srgbClr>
                  </a:outerShdw>
                </a:effectLst>
                <a:latin typeface="Calibri" panose="020F0502020204030204" pitchFamily="34" charset="0"/>
              </a:rPr>
              <a:t>D</a:t>
            </a:r>
            <a:r>
              <a:rPr lang="fr-FR" sz="4800" b="1" kern="1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A</a:t>
            </a:r>
            <a:r>
              <a:rPr lang="fr-FR" sz="4800" b="1" kern="10" dirty="0">
                <a:ln w="28575">
                  <a:solidFill>
                    <a:schemeClr val="tx1"/>
                  </a:solidFill>
                  <a:round/>
                  <a:headEnd/>
                  <a:tailEnd/>
                </a:ln>
                <a:solidFill>
                  <a:srgbClr val="00B0F0"/>
                </a:solidFill>
                <a:effectLst>
                  <a:outerShdw dist="17961" dir="8100000" algn="ctr" rotWithShape="0">
                    <a:srgbClr val="A5A5A5">
                      <a:alpha val="74998"/>
                    </a:srgbClr>
                  </a:outerShdw>
                </a:effectLst>
                <a:latin typeface="Calibri" panose="020F0502020204030204" pitchFamily="34" charset="0"/>
              </a:rPr>
              <a:t>V</a:t>
            </a:r>
            <a:r>
              <a:rPr lang="fr-FR" sz="4800" b="1" kern="1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E</a:t>
            </a:r>
            <a:r>
              <a:rPr lang="fr-FR" sz="4800" b="1" kern="10" dirty="0">
                <a:ln w="28575">
                  <a:solidFill>
                    <a:schemeClr val="tx1"/>
                  </a:solidFill>
                  <a:round/>
                  <a:headEnd/>
                  <a:tailEnd/>
                </a:ln>
                <a:solidFill>
                  <a:srgbClr val="FF9966"/>
                </a:solidFill>
                <a:effectLst>
                  <a:outerShdw dist="17961" dir="8100000" algn="ctr" rotWithShape="0">
                    <a:srgbClr val="A5A5A5">
                      <a:alpha val="74998"/>
                    </a:srgbClr>
                  </a:outerShdw>
                </a:effectLst>
                <a:latin typeface="Calibri" panose="020F0502020204030204" pitchFamily="34" charset="0"/>
              </a:rPr>
              <a:t>Z</a:t>
            </a:r>
            <a:r>
              <a:rPr lang="fr-FR" sz="4800" b="1" kern="1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I</a:t>
            </a:r>
            <a:r>
              <a:rPr lang="fr-FR" sz="4800" b="1" kern="10" dirty="0">
                <a:ln w="28575">
                  <a:solidFill>
                    <a:schemeClr val="tx1"/>
                  </a:solidFill>
                  <a:round/>
                  <a:headEnd/>
                  <a:tailEnd/>
                </a:ln>
                <a:solidFill>
                  <a:srgbClr val="7ABC32"/>
                </a:solidFill>
                <a:effectLst>
                  <a:outerShdw dist="17961" dir="8100000" algn="ctr" rotWithShape="0">
                    <a:srgbClr val="A5A5A5">
                      <a:alpha val="74998"/>
                    </a:srgbClr>
                  </a:outerShdw>
                </a:effectLst>
                <a:latin typeface="Calibri" panose="020F0502020204030204" pitchFamily="34" charset="0"/>
              </a:rPr>
              <a:t>E</a:t>
            </a:r>
            <a:r>
              <a:rPr lang="fr-FR" sz="4800" b="1" kern="1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U</a:t>
            </a:r>
            <a:r>
              <a:rPr lang="fr-FR" sz="4800" b="1" kern="10" dirty="0">
                <a:ln w="28575">
                  <a:solidFill>
                    <a:schemeClr val="tx1"/>
                  </a:solidFill>
                  <a:round/>
                  <a:headEnd/>
                  <a:tailEnd/>
                </a:ln>
                <a:solidFill>
                  <a:srgbClr val="FF0000"/>
                </a:solidFill>
                <a:effectLst>
                  <a:outerShdw dist="17961" dir="8100000" algn="ctr" rotWithShape="0">
                    <a:srgbClr val="A5A5A5">
                      <a:alpha val="74998"/>
                    </a:srgbClr>
                  </a:outerShdw>
                </a:effectLst>
                <a:latin typeface="Calibri" panose="020F0502020204030204" pitchFamily="34" charset="0"/>
              </a:rPr>
              <a:t>X</a:t>
            </a:r>
            <a:r>
              <a:rPr lang="fr-FR" sz="4800" b="1" kern="10" spc="0" dirty="0">
                <a:ln w="28575">
                  <a:solidFill>
                    <a:schemeClr val="tx1"/>
                  </a:solidFill>
                  <a:round/>
                  <a:headEnd/>
                  <a:tailEnd/>
                </a:ln>
                <a:solidFill>
                  <a:srgbClr val="FFC000"/>
                </a:solidFill>
                <a:effectLst>
                  <a:outerShdw dist="17961" dir="8100000" algn="ctr" rotWithShape="0">
                    <a:srgbClr val="A5A5A5">
                      <a:alpha val="74998"/>
                    </a:srgbClr>
                  </a:outerShdw>
                </a:effectLst>
                <a:latin typeface="Calibri" panose="020F0502020204030204" pitchFamily="34" charset="0"/>
              </a:rPr>
              <a:t> </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456" y="487912"/>
            <a:ext cx="2247531" cy="2246774"/>
          </a:xfrm>
          <a:prstGeom prst="rect">
            <a:avLst/>
          </a:prstGeom>
        </p:spPr>
      </p:pic>
    </p:spTree>
    <p:custDataLst>
      <p:tags r:id="rId1"/>
    </p:custDataLst>
    <p:extLst>
      <p:ext uri="{BB962C8B-B14F-4D97-AF65-F5344CB8AC3E}">
        <p14:creationId xmlns:p14="http://schemas.microsoft.com/office/powerpoint/2010/main" val="402942008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fmla="#ppt_w*sin(2.5*pi*$)">
                                          <p:val>
                                            <p:fltVal val="0"/>
                                          </p:val>
                                        </p:tav>
                                        <p:tav tm="100000">
                                          <p:val>
                                            <p:fltVal val="1"/>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1000"/>
                            </p:stCondLst>
                            <p:childTnLst>
                              <p:par>
                                <p:cTn id="10" presetID="41" presetClass="entr" presetSubtype="0" fill="hold" nodeType="after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4" dur="10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3">
                                            <p:txEl>
                                              <p:pRg st="0" end="0"/>
                                            </p:txEl>
                                          </p:spTgt>
                                        </p:tgtEl>
                                      </p:cBhvr>
                                    </p:animEffect>
                                  </p:childTnLst>
                                </p:cTn>
                              </p:par>
                            </p:childTnLst>
                          </p:cTn>
                        </p:par>
                        <p:par>
                          <p:cTn id="17" fill="hold">
                            <p:stCondLst>
                              <p:cond delay="5900"/>
                            </p:stCondLst>
                            <p:childTnLst>
                              <p:par>
                                <p:cTn id="18" presetID="38" presetClass="entr" presetSubtype="0" accel="50000" fill="hold" grpId="0" nodeType="afterEffect">
                                  <p:stCondLst>
                                    <p:cond delay="0"/>
                                  </p:stCondLst>
                                  <p:iterate type="lt">
                                    <p:tmPct val="50000"/>
                                  </p:iterate>
                                  <p:childTnLst>
                                    <p:set>
                                      <p:cBhvr>
                                        <p:cTn id="19" dur="1" fill="hold">
                                          <p:stCondLst>
                                            <p:cond delay="0"/>
                                          </p:stCondLst>
                                        </p:cTn>
                                        <p:tgtEl>
                                          <p:spTgt spid="7"/>
                                        </p:tgtEl>
                                        <p:attrNameLst>
                                          <p:attrName>style.visibility</p:attrName>
                                        </p:attrNameLst>
                                      </p:cBhvr>
                                      <p:to>
                                        <p:strVal val="visible"/>
                                      </p:to>
                                    </p:set>
                                    <p:set>
                                      <p:cBhvr>
                                        <p:cTn id="20" dur="228" fill="hold">
                                          <p:stCondLst>
                                            <p:cond delay="0"/>
                                          </p:stCondLst>
                                        </p:cTn>
                                        <p:tgtEl>
                                          <p:spTgt spid="7"/>
                                        </p:tgtEl>
                                        <p:attrNameLst>
                                          <p:attrName>style.rotation</p:attrName>
                                        </p:attrNameLst>
                                      </p:cBhvr>
                                      <p:to>
                                        <p:strVal val="-45.0"/>
                                      </p:to>
                                    </p:set>
                                    <p:anim calcmode="lin" valueType="num">
                                      <p:cBhvr>
                                        <p:cTn id="21" dur="228" fill="hold">
                                          <p:stCondLst>
                                            <p:cond delay="228"/>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22" dur="228"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23" dur="78" decel="50000" autoRev="1" fill="hold">
                                          <p:stCondLst>
                                            <p:cond delay="228"/>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24" dur="68" fill="hold">
                                          <p:stCondLst>
                                            <p:cond delay="432"/>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578" objId="1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D953-F017-B6A6-2B68-BD6312DABC28}"/>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F56891C3-3796-475A-B53C-9BF2BCED6BE7}"/>
              </a:ext>
            </a:extLst>
          </p:cNvPr>
          <p:cNvSpPr txBox="1"/>
          <p:nvPr/>
        </p:nvSpPr>
        <p:spPr>
          <a:xfrm>
            <a:off x="4665544" y="1547576"/>
            <a:ext cx="7526456" cy="376284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fr-FR" sz="4800" b="1" i="1" dirty="0">
                <a:solidFill>
                  <a:schemeClr val="dk1"/>
                </a:solidFill>
                <a:effectLst/>
                <a:latin typeface="French Script MT" panose="03020402040607040605" pitchFamily="66" charset="0"/>
                <a:ea typeface="+mn-ea"/>
                <a:cs typeface="+mn-cs"/>
              </a:rPr>
              <a:t>I</a:t>
            </a:r>
            <a:r>
              <a:rPr lang="fr-FR" sz="1600" b="0" i="1" dirty="0">
                <a:solidFill>
                  <a:schemeClr val="dk1"/>
                </a:solidFill>
                <a:effectLst/>
                <a:latin typeface="+mn-lt"/>
                <a:ea typeface="+mn-ea"/>
                <a:cs typeface="+mn-cs"/>
              </a:rPr>
              <a:t>nstallé dans la Côte des Bar depuis fin 1800, Armand Viot, le fondateur de la Maison, cultivait ses vignes avec amour et sortit avec une certaine fierté ses premières bouteilles de Blancs Fins en 1921. </a:t>
            </a:r>
          </a:p>
          <a:p>
            <a:pPr algn="l"/>
            <a:r>
              <a:rPr lang="fr-FR" sz="1600" i="1" dirty="0"/>
              <a:t>	</a:t>
            </a:r>
            <a:r>
              <a:rPr lang="fr-FR" sz="1600" b="0" i="1" dirty="0">
                <a:solidFill>
                  <a:schemeClr val="dk1"/>
                </a:solidFill>
                <a:effectLst/>
                <a:latin typeface="+mn-lt"/>
                <a:ea typeface="+mn-ea"/>
                <a:cs typeface="+mn-cs"/>
              </a:rPr>
              <a:t>Les premières bouteilles du </a:t>
            </a:r>
            <a:r>
              <a:rPr lang="fr-FR" sz="2000" b="1" i="1" dirty="0">
                <a:solidFill>
                  <a:schemeClr val="dk1"/>
                </a:solidFill>
                <a:effectLst/>
                <a:latin typeface="+mn-lt"/>
                <a:ea typeface="+mn-ea"/>
                <a:cs typeface="+mn-cs"/>
              </a:rPr>
              <a:t>Champagne Viot </a:t>
            </a:r>
            <a:r>
              <a:rPr lang="fr-FR" sz="1600" b="0" i="1" dirty="0">
                <a:solidFill>
                  <a:schemeClr val="dk1"/>
                </a:solidFill>
                <a:effectLst/>
                <a:latin typeface="+mn-lt"/>
                <a:ea typeface="+mn-ea"/>
                <a:cs typeface="+mn-cs"/>
              </a:rPr>
              <a:t>quant à elles, n’apparurent qu’en 1927, lorsque notre belle région de l’Aube obtenu l’appellation “Champagne”.</a:t>
            </a:r>
          </a:p>
          <a:p>
            <a:pPr algn="l"/>
            <a:r>
              <a:rPr lang="fr-FR" sz="1600" dirty="0"/>
              <a:t>	</a:t>
            </a:r>
            <a:r>
              <a:rPr lang="fr-FR" sz="1600" b="0" i="1" dirty="0">
                <a:solidFill>
                  <a:schemeClr val="dk1"/>
                </a:solidFill>
                <a:effectLst/>
                <a:latin typeface="+mn-lt"/>
                <a:ea typeface="+mn-ea"/>
                <a:cs typeface="+mn-cs"/>
              </a:rPr>
              <a:t>Les générations se sont ensuite succédées avec mon grand-père Denis, mon père José, et enfin mon beau-père Maurice, et tous ont participé à l’évolution constante de notre</a:t>
            </a:r>
            <a:r>
              <a:rPr lang="fr-FR" sz="1600" b="0" i="1" baseline="0" dirty="0">
                <a:solidFill>
                  <a:schemeClr val="dk1"/>
                </a:solidFill>
                <a:effectLst/>
                <a:latin typeface="+mn-lt"/>
                <a:ea typeface="+mn-ea"/>
                <a:cs typeface="+mn-cs"/>
              </a:rPr>
              <a:t> </a:t>
            </a:r>
            <a:r>
              <a:rPr lang="fr-FR" sz="1600" b="0" i="1" dirty="0">
                <a:solidFill>
                  <a:schemeClr val="dk1"/>
                </a:solidFill>
                <a:effectLst/>
                <a:latin typeface="+mn-lt"/>
                <a:ea typeface="+mn-ea"/>
                <a:cs typeface="+mn-cs"/>
              </a:rPr>
              <a:t>petite maison familiale.</a:t>
            </a:r>
          </a:p>
          <a:p>
            <a:pPr algn="l"/>
            <a:r>
              <a:rPr lang="fr-FR" sz="1600" b="0" i="1" dirty="0">
                <a:solidFill>
                  <a:schemeClr val="dk1"/>
                </a:solidFill>
                <a:effectLst/>
                <a:latin typeface="+mn-lt"/>
                <a:ea typeface="+mn-ea"/>
                <a:cs typeface="+mn-cs"/>
              </a:rPr>
              <a:t> 	Cette passion du Récoltant Manipulant qui animait mes aïeux, je la cultive et l’entretiens tous les jours.    </a:t>
            </a:r>
          </a:p>
          <a:p>
            <a:pPr algn="l"/>
            <a:r>
              <a:rPr lang="fr-FR" sz="1600" i="1" dirty="0"/>
              <a:t>	</a:t>
            </a:r>
            <a:r>
              <a:rPr lang="fr-FR" sz="1600" b="0" i="1" dirty="0">
                <a:solidFill>
                  <a:schemeClr val="dk1"/>
                </a:solidFill>
                <a:effectLst/>
                <a:latin typeface="+mn-lt"/>
                <a:ea typeface="+mn-ea"/>
                <a:cs typeface="+mn-cs"/>
              </a:rPr>
              <a:t>Désormais, je consolide ces valeurs à tous les niveaux</a:t>
            </a:r>
            <a:endParaRPr lang="fr-FR" sz="1600" dirty="0">
              <a:effectLst/>
            </a:endParaRPr>
          </a:p>
        </p:txBody>
      </p:sp>
      <p:pic>
        <p:nvPicPr>
          <p:cNvPr id="5" name="Image 4">
            <a:extLst>
              <a:ext uri="{FF2B5EF4-FFF2-40B4-BE49-F238E27FC236}">
                <a16:creationId xmlns:a16="http://schemas.microsoft.com/office/drawing/2014/main" id="{897F7894-05AB-4EF0-B9CE-F1A1838657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8386" y="63306"/>
            <a:ext cx="1444133" cy="18539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6" name="Image 5">
            <a:extLst>
              <a:ext uri="{FF2B5EF4-FFF2-40B4-BE49-F238E27FC236}">
                <a16:creationId xmlns:a16="http://schemas.microsoft.com/office/drawing/2014/main" id="{3532B03C-6AC7-4450-86AE-5D39CA55E919}"/>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33333" r="36020"/>
          <a:stretch>
            <a:fillRect/>
          </a:stretch>
        </p:blipFill>
        <p:spPr bwMode="auto">
          <a:xfrm>
            <a:off x="3079938" y="1409586"/>
            <a:ext cx="1585606" cy="525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Tonneau Raisin Vectores, Ilustraciones y Gráficos - 123RF">
            <a:extLst>
              <a:ext uri="{FF2B5EF4-FFF2-40B4-BE49-F238E27FC236}">
                <a16:creationId xmlns:a16="http://schemas.microsoft.com/office/drawing/2014/main" id="{2308244E-325B-2728-A689-8D1A1BBCC09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42699" y="4922576"/>
            <a:ext cx="1871325" cy="1872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uteille De Champagne Dans Un Seau À Glace Avec Verres Isolé Sur Fond  Blanc Banque D'Images et Photos Libres De Droits. Image 36736737">
            <a:extLst>
              <a:ext uri="{FF2B5EF4-FFF2-40B4-BE49-F238E27FC236}">
                <a16:creationId xmlns:a16="http://schemas.microsoft.com/office/drawing/2014/main" id="{410D3DE6-B37D-F6B3-15DB-8387FCEA0D9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883" y="198131"/>
            <a:ext cx="3038556" cy="375645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27131735-853B-65F9-17DF-0ABC16F4219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943" y="2524649"/>
            <a:ext cx="2000913" cy="4135220"/>
          </a:xfrm>
          <a:prstGeom prst="rect">
            <a:avLst/>
          </a:prstGeom>
        </p:spPr>
      </p:pic>
      <p:sp>
        <p:nvSpPr>
          <p:cNvPr id="2" name="ZoneTexte 1">
            <a:extLst>
              <a:ext uri="{FF2B5EF4-FFF2-40B4-BE49-F238E27FC236}">
                <a16:creationId xmlns:a16="http://schemas.microsoft.com/office/drawing/2014/main" id="{BD43A671-3D56-29F9-18ED-01E55B9BA891}"/>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4209348000"/>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44823-6668-D354-F31C-80DCED90739C}"/>
            </a:ext>
          </a:extLst>
        </p:cNvPr>
        <p:cNvGrpSpPr/>
        <p:nvPr/>
      </p:nvGrpSpPr>
      <p:grpSpPr>
        <a:xfrm>
          <a:off x="0" y="0"/>
          <a:ext cx="0" cy="0"/>
          <a:chOff x="0" y="0"/>
          <a:chExt cx="0" cy="0"/>
        </a:xfrm>
      </p:grpSpPr>
      <p:pic>
        <p:nvPicPr>
          <p:cNvPr id="2" name="Image 1" descr="Vecteur De Verre à Vin Et Raisins Frais Illustration Rouge Vecteur PNG ,  Frais, Rouge, Illustration PNG et vecteur pour téléchargement gratuit">
            <a:extLst>
              <a:ext uri="{FF2B5EF4-FFF2-40B4-BE49-F238E27FC236}">
                <a16:creationId xmlns:a16="http://schemas.microsoft.com/office/drawing/2014/main" id="{2592CD4B-2F86-4C22-7C7C-C6CC5F4006D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62" y="340814"/>
            <a:ext cx="4155261" cy="29939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7BC29B8-024B-424B-A02D-D2AC28698592}"/>
              </a:ext>
            </a:extLst>
          </p:cNvPr>
          <p:cNvSpPr txBox="1"/>
          <p:nvPr/>
        </p:nvSpPr>
        <p:spPr>
          <a:xfrm>
            <a:off x="4500934" y="1396641"/>
            <a:ext cx="7691065" cy="47386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S</a:t>
            </a:r>
            <a:r>
              <a:rPr lang="fr-FR" sz="1600" b="0" i="1" dirty="0">
                <a:solidFill>
                  <a:schemeClr val="dk1"/>
                </a:solidFill>
                <a:effectLst/>
                <a:latin typeface="+mn-lt"/>
                <a:ea typeface="+mn-ea"/>
                <a:cs typeface="+mn-cs"/>
              </a:rPr>
              <a:t>itué au cœur des Dentelles de Montmirail,  le </a:t>
            </a:r>
            <a:r>
              <a:rPr lang="fr-FR" sz="2000" b="1" i="1" dirty="0">
                <a:solidFill>
                  <a:schemeClr val="dk1"/>
                </a:solidFill>
                <a:effectLst/>
                <a:latin typeface="+mn-lt"/>
                <a:ea typeface="+mn-ea"/>
                <a:cs typeface="+mn-cs"/>
              </a:rPr>
              <a:t>Domaine de Cassan </a:t>
            </a:r>
            <a:r>
              <a:rPr lang="fr-FR" sz="1600" b="0" i="1" dirty="0">
                <a:solidFill>
                  <a:schemeClr val="dk1"/>
                </a:solidFill>
                <a:effectLst/>
                <a:latin typeface="+mn-lt"/>
                <a:ea typeface="+mn-ea"/>
                <a:cs typeface="+mn-cs"/>
              </a:rPr>
              <a:t>a longtemps été la propriété de la famille </a:t>
            </a:r>
            <a:r>
              <a:rPr lang="fr-FR" sz="1600" b="0" i="1" dirty="0" err="1">
                <a:solidFill>
                  <a:schemeClr val="dk1"/>
                </a:solidFill>
                <a:effectLst/>
                <a:latin typeface="+mn-lt"/>
                <a:ea typeface="+mn-ea"/>
                <a:cs typeface="+mn-cs"/>
              </a:rPr>
              <a:t>Croset</a:t>
            </a:r>
            <a:r>
              <a:rPr lang="fr-FR" sz="1600" b="0" i="1" dirty="0">
                <a:solidFill>
                  <a:schemeClr val="dk1"/>
                </a:solidFill>
                <a:effectLst/>
                <a:latin typeface="+mn-lt"/>
                <a:ea typeface="+mn-ea"/>
                <a:cs typeface="+mn-cs"/>
              </a:rPr>
              <a:t> : il a été exploité par les deux fils de Paul </a:t>
            </a:r>
            <a:r>
              <a:rPr lang="fr-FR" sz="1600" b="0" i="1" dirty="0" err="1">
                <a:solidFill>
                  <a:schemeClr val="dk1"/>
                </a:solidFill>
                <a:effectLst/>
                <a:latin typeface="+mn-lt"/>
                <a:ea typeface="+mn-ea"/>
                <a:cs typeface="+mn-cs"/>
              </a:rPr>
              <a:t>Croset</a:t>
            </a:r>
            <a:r>
              <a:rPr lang="fr-FR" sz="1600" b="0" i="1" dirty="0">
                <a:solidFill>
                  <a:schemeClr val="dk1"/>
                </a:solidFill>
                <a:effectLst/>
                <a:latin typeface="+mn-lt"/>
                <a:ea typeface="+mn-ea"/>
                <a:cs typeface="+mn-cs"/>
              </a:rPr>
              <a:t>, fondateur historique, Jean-Charles et Vincent. Aujourd’hui, le Domaine est repris par la famille Petitjean, partenaire de longue date de la famille </a:t>
            </a:r>
            <a:r>
              <a:rPr lang="fr-FR" sz="1600" b="0" i="1" dirty="0" err="1">
                <a:solidFill>
                  <a:schemeClr val="dk1"/>
                </a:solidFill>
                <a:effectLst/>
                <a:latin typeface="+mn-lt"/>
                <a:ea typeface="+mn-ea"/>
                <a:cs typeface="+mn-cs"/>
              </a:rPr>
              <a:t>Croset</a:t>
            </a:r>
            <a:r>
              <a:rPr lang="fr-FR" sz="1600" b="0" i="1" dirty="0">
                <a:solidFill>
                  <a:schemeClr val="dk1"/>
                </a:solidFill>
                <a:effectLst/>
                <a:latin typeface="+mn-lt"/>
                <a:ea typeface="+mn-ea"/>
                <a:cs typeface="+mn-cs"/>
              </a:rPr>
              <a:t>. </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Le sol argilo-calcaire et les vignes étagées en coteaux bénéficient d’un ensoleillement maximum. L’isolement du domaine protège des maladies et des ravageurs. Nous pratiquons une culture raisonnée respectueuse de la nature, dans le travail du sol et les traitements.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Les vignes, âgées de 4 à 40 ans, s’étendent sur une superficie totale de 19 hectares. L’encépagement est constitué de 65% de grenache, 20% de syrah, 10% de mourvèdre et 5% de cinsault.</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Les vendanges se font manuellement avec éraflage des grappes. La vinification est de type traditionnel avec pigeage manuel. </a:t>
            </a:r>
          </a:p>
          <a:p>
            <a:r>
              <a:rPr lang="fr-FR" sz="1600" i="1" dirty="0"/>
              <a:t>	</a:t>
            </a:r>
            <a:r>
              <a:rPr lang="fr-FR" sz="1600" b="0" i="1" dirty="0">
                <a:solidFill>
                  <a:schemeClr val="dk1"/>
                </a:solidFill>
                <a:effectLst/>
                <a:latin typeface="+mn-lt"/>
                <a:ea typeface="+mn-ea"/>
                <a:cs typeface="+mn-cs"/>
              </a:rPr>
              <a:t>Les cuvaisons vont de 10 à 35 jours à températures</a:t>
            </a:r>
          </a:p>
          <a:p>
            <a:r>
              <a:rPr lang="fr-FR" sz="1600" b="0" i="1" dirty="0">
                <a:solidFill>
                  <a:schemeClr val="dk1"/>
                </a:solidFill>
                <a:effectLst/>
                <a:latin typeface="+mn-lt"/>
                <a:ea typeface="+mn-ea"/>
                <a:cs typeface="+mn-cs"/>
              </a:rPr>
              <a:t> contrôlées. Le vieillissement se fait en cuves et en barriques.</a:t>
            </a:r>
            <a:endParaRPr lang="fr-FR" sz="4800" b="0" i="0" dirty="0">
              <a:solidFill>
                <a:schemeClr val="dk1"/>
              </a:solidFill>
              <a:effectLst/>
              <a:latin typeface="French Script MT" panose="03020402040607040605" pitchFamily="66" charset="0"/>
              <a:ea typeface="+mn-ea"/>
              <a:cs typeface="+mn-cs"/>
            </a:endParaRPr>
          </a:p>
        </p:txBody>
      </p:sp>
      <p:pic>
        <p:nvPicPr>
          <p:cNvPr id="5" name="Image 4">
            <a:extLst>
              <a:ext uri="{FF2B5EF4-FFF2-40B4-BE49-F238E27FC236}">
                <a16:creationId xmlns:a16="http://schemas.microsoft.com/office/drawing/2014/main" id="{2BF5AC13-9155-4555-829C-70A692AA93C6}"/>
              </a:ext>
            </a:extLst>
          </p:cNvPr>
          <p:cNvPicPr>
            <a:picLocks noChangeAspect="1" noChangeArrowheads="1"/>
          </p:cNvPicPr>
          <p:nvPr/>
        </p:nvPicPr>
        <p:blipFill>
          <a:blip r:embed="rId3" cstate="print">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l="2725" t="2452" r="2242" b="1758"/>
          <a:stretch>
            <a:fillRect/>
          </a:stretch>
        </p:blipFill>
        <p:spPr bwMode="auto">
          <a:xfrm>
            <a:off x="7385691" y="-11604"/>
            <a:ext cx="1448593" cy="18862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a:extLst>
              <a:ext uri="{FF2B5EF4-FFF2-40B4-BE49-F238E27FC236}">
                <a16:creationId xmlns:a16="http://schemas.microsoft.com/office/drawing/2014/main" id="{5D5A3B4F-F8D0-42C6-8601-B32C35CE508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788" t="5800" r="36090" b="19333"/>
          <a:stretch>
            <a:fillRect/>
          </a:stretch>
        </p:blipFill>
        <p:spPr bwMode="auto">
          <a:xfrm>
            <a:off x="3052341" y="1507493"/>
            <a:ext cx="1448593" cy="521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Vinfat Med Flaska Och Ett Glas Realistisk Stilleben Vektorillustration —  stockvektor av ©Liana2012 194251266">
            <a:extLst>
              <a:ext uri="{FF2B5EF4-FFF2-40B4-BE49-F238E27FC236}">
                <a16:creationId xmlns:a16="http://schemas.microsoft.com/office/drawing/2014/main" id="{B5A19295-0616-C385-2A2D-4B7A609CEB22}"/>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134" b="13371"/>
          <a:stretch>
            <a:fillRect/>
          </a:stretch>
        </p:blipFill>
        <p:spPr bwMode="auto">
          <a:xfrm>
            <a:off x="10390721" y="5187820"/>
            <a:ext cx="1801279" cy="153787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9836B0BE-B80A-5F72-63DC-DFCC6F1D572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673" y="1837782"/>
            <a:ext cx="2296491" cy="4823143"/>
          </a:xfrm>
          <a:prstGeom prst="rect">
            <a:avLst/>
          </a:prstGeom>
        </p:spPr>
      </p:pic>
      <p:sp>
        <p:nvSpPr>
          <p:cNvPr id="4" name="ZoneTexte 3">
            <a:extLst>
              <a:ext uri="{FF2B5EF4-FFF2-40B4-BE49-F238E27FC236}">
                <a16:creationId xmlns:a16="http://schemas.microsoft.com/office/drawing/2014/main" id="{C6F12A2F-A848-A2D4-30F3-9B5CB9C11A07}"/>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826637142"/>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03AD2-B0F4-66D1-1CF8-1637453E8397}"/>
            </a:ext>
          </a:extLst>
        </p:cNvPr>
        <p:cNvGrpSpPr/>
        <p:nvPr/>
      </p:nvGrpSpPr>
      <p:grpSpPr>
        <a:xfrm>
          <a:off x="0" y="0"/>
          <a:ext cx="0" cy="0"/>
          <a:chOff x="0" y="0"/>
          <a:chExt cx="0" cy="0"/>
        </a:xfrm>
      </p:grpSpPr>
      <p:pic>
        <p:nvPicPr>
          <p:cNvPr id="2" name="Image 1" descr="Illustration du verre à vin avec du vin rouge et des raisins | Vecteur  Premium">
            <a:extLst>
              <a:ext uri="{FF2B5EF4-FFF2-40B4-BE49-F238E27FC236}">
                <a16:creationId xmlns:a16="http://schemas.microsoft.com/office/drawing/2014/main" id="{3F6D462F-932A-A046-E1EF-0924C480AD1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2977" y="283741"/>
            <a:ext cx="3613672" cy="366348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C37E8C3-3939-47F9-9D1F-5EABAE81962F}"/>
              </a:ext>
            </a:extLst>
          </p:cNvPr>
          <p:cNvSpPr txBox="1"/>
          <p:nvPr/>
        </p:nvSpPr>
        <p:spPr>
          <a:xfrm>
            <a:off x="4911212" y="1932038"/>
            <a:ext cx="7280788" cy="27777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1" i="0" dirty="0">
                <a:solidFill>
                  <a:schemeClr val="dk1"/>
                </a:solidFill>
                <a:effectLst/>
                <a:latin typeface="French Script MT" panose="03020402040607040605" pitchFamily="66" charset="0"/>
                <a:ea typeface="+mn-ea"/>
                <a:cs typeface="+mn-cs"/>
              </a:rPr>
              <a:t>E</a:t>
            </a:r>
            <a:r>
              <a:rPr lang="fr-FR" sz="1600" i="1" dirty="0">
                <a:solidFill>
                  <a:schemeClr val="dk1"/>
                </a:solidFill>
                <a:effectLst/>
                <a:latin typeface="+mn-lt"/>
                <a:ea typeface="+mn-ea"/>
                <a:cs typeface="+mn-cs"/>
              </a:rPr>
              <a:t>ARL</a:t>
            </a:r>
            <a:r>
              <a:rPr lang="fr-FR" sz="1600" b="1" i="1" dirty="0">
                <a:solidFill>
                  <a:schemeClr val="dk1"/>
                </a:solidFill>
                <a:effectLst/>
                <a:latin typeface="+mn-lt"/>
                <a:ea typeface="+mn-ea"/>
                <a:cs typeface="+mn-cs"/>
              </a:rPr>
              <a:t> </a:t>
            </a:r>
            <a:r>
              <a:rPr lang="fr-FR" sz="1600" i="1" dirty="0">
                <a:solidFill>
                  <a:schemeClr val="dk1"/>
                </a:solidFill>
                <a:effectLst/>
                <a:latin typeface="+mn-lt"/>
                <a:ea typeface="+mn-ea"/>
                <a:cs typeface="+mn-cs"/>
              </a:rPr>
              <a:t>des</a:t>
            </a:r>
            <a:r>
              <a:rPr lang="fr-FR" sz="1600" b="1" i="1" dirty="0">
                <a:solidFill>
                  <a:schemeClr val="dk1"/>
                </a:solidFill>
                <a:effectLst/>
                <a:latin typeface="+mn-lt"/>
                <a:ea typeface="+mn-ea"/>
                <a:cs typeface="+mn-cs"/>
              </a:rPr>
              <a:t> </a:t>
            </a:r>
            <a:r>
              <a:rPr lang="fr-FR" sz="2400" b="1" i="1" dirty="0">
                <a:solidFill>
                  <a:schemeClr val="dk1"/>
                </a:solidFill>
                <a:effectLst/>
                <a:latin typeface="+mn-lt"/>
                <a:ea typeface="+mn-ea"/>
                <a:cs typeface="+mn-cs"/>
              </a:rPr>
              <a:t>Tilleuls</a:t>
            </a:r>
            <a:r>
              <a:rPr lang="fr-FR" sz="1600" b="0" i="1" dirty="0">
                <a:solidFill>
                  <a:schemeClr val="dk1"/>
                </a:solidFill>
                <a:effectLst/>
                <a:latin typeface="+mn-lt"/>
                <a:ea typeface="+mn-ea"/>
                <a:cs typeface="+mn-cs"/>
              </a:rPr>
              <a:t>, exploitation agricole localisée à Chavanay (42410), elle est spécialisée dans le secteur d’activité de la culture de la vigne.</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Sa production viticole comporte les appellations : Condrieu, Saint-Joseph et Vins de France</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L’EARL des Tilleuls crée en 2011 a permis en 2014 la fusion des 2 exploitations (Badiou &amp; Guillot) pour ne faire qu’un domaine de 21 hectares.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Historiquement et en amont de la création de la société la première mise en bouteille date de 1988.</a:t>
            </a:r>
            <a:endParaRPr lang="fr-FR" sz="4800" b="0" i="0" dirty="0">
              <a:solidFill>
                <a:schemeClr val="dk1"/>
              </a:solidFill>
              <a:effectLst/>
              <a:latin typeface="French Script MT" panose="03020402040607040605" pitchFamily="66" charset="0"/>
              <a:ea typeface="+mn-ea"/>
              <a:cs typeface="+mn-cs"/>
            </a:endParaRPr>
          </a:p>
        </p:txBody>
      </p:sp>
      <p:pic>
        <p:nvPicPr>
          <p:cNvPr id="5" name="Image 4">
            <a:extLst>
              <a:ext uri="{FF2B5EF4-FFF2-40B4-BE49-F238E27FC236}">
                <a16:creationId xmlns:a16="http://schemas.microsoft.com/office/drawing/2014/main" id="{89A40FB2-67D2-4120-A5A4-DF82B51FA5A3}"/>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11420" y="-71020"/>
            <a:ext cx="1652111" cy="21865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Image 6" descr="Tonneau De Vin PNG Images | Vecteurs Et Fichiers PSD | Téléchargement  Gratuit Sur Pngtree">
            <a:extLst>
              <a:ext uri="{FF2B5EF4-FFF2-40B4-BE49-F238E27FC236}">
                <a16:creationId xmlns:a16="http://schemas.microsoft.com/office/drawing/2014/main" id="{77C02834-A65B-D621-32D2-B1560D76B91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66608" y="4522608"/>
            <a:ext cx="2179719" cy="22097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a:extLst>
              <a:ext uri="{FF2B5EF4-FFF2-40B4-BE49-F238E27FC236}">
                <a16:creationId xmlns:a16="http://schemas.microsoft.com/office/drawing/2014/main" id="{59B51C0A-FF17-56B3-5F0E-C22960C2928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673" y="1837782"/>
            <a:ext cx="2296491" cy="4823143"/>
          </a:xfrm>
          <a:prstGeom prst="rect">
            <a:avLst/>
          </a:prstGeom>
        </p:spPr>
      </p:pic>
      <p:pic>
        <p:nvPicPr>
          <p:cNvPr id="8" name="Image 7">
            <a:extLst>
              <a:ext uri="{FF2B5EF4-FFF2-40B4-BE49-F238E27FC236}">
                <a16:creationId xmlns:a16="http://schemas.microsoft.com/office/drawing/2014/main" id="{BA37098D-A9FC-AC64-43A1-EA82A4E299A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9358" r="59659"/>
          <a:stretch>
            <a:fillRect/>
          </a:stretch>
        </p:blipFill>
        <p:spPr>
          <a:xfrm>
            <a:off x="2928468" y="1007053"/>
            <a:ext cx="1637071" cy="5725324"/>
          </a:xfrm>
          <a:prstGeom prst="rect">
            <a:avLst/>
          </a:prstGeom>
        </p:spPr>
      </p:pic>
      <p:sp>
        <p:nvSpPr>
          <p:cNvPr id="4" name="ZoneTexte 3">
            <a:extLst>
              <a:ext uri="{FF2B5EF4-FFF2-40B4-BE49-F238E27FC236}">
                <a16:creationId xmlns:a16="http://schemas.microsoft.com/office/drawing/2014/main" id="{15A872DB-A5EB-853F-4599-FE4A276BD4DE}"/>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2473902370"/>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4F6F7-16A0-5303-5381-C5C1BEF2E9BD}"/>
            </a:ext>
          </a:extLst>
        </p:cNvPr>
        <p:cNvGrpSpPr/>
        <p:nvPr/>
      </p:nvGrpSpPr>
      <p:grpSpPr>
        <a:xfrm>
          <a:off x="0" y="0"/>
          <a:ext cx="0" cy="0"/>
          <a:chOff x="0" y="0"/>
          <a:chExt cx="0" cy="0"/>
        </a:xfrm>
      </p:grpSpPr>
      <p:pic>
        <p:nvPicPr>
          <p:cNvPr id="2" name="Image 1" descr="Raisins En Verre De Vin Rouge PNG Images | Vecteurs Et Fichiers PSD |  Téléchargement Gratuit Sur Pngtree">
            <a:extLst>
              <a:ext uri="{FF2B5EF4-FFF2-40B4-BE49-F238E27FC236}">
                <a16:creationId xmlns:a16="http://schemas.microsoft.com/office/drawing/2014/main" id="{3D14D7EA-8BB9-A36C-1FCD-01CD949CEF6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6092"/>
            <a:ext cx="3625783" cy="367576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301B295-C2F2-4040-998A-10DF40CEA012}"/>
              </a:ext>
            </a:extLst>
          </p:cNvPr>
          <p:cNvSpPr txBox="1"/>
          <p:nvPr/>
        </p:nvSpPr>
        <p:spPr>
          <a:xfrm>
            <a:off x="4127709" y="1483230"/>
            <a:ext cx="8064291" cy="443725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N</a:t>
            </a:r>
            <a:r>
              <a:rPr lang="fr-FR" sz="1600" b="0" i="1" dirty="0">
                <a:solidFill>
                  <a:schemeClr val="dk1"/>
                </a:solidFill>
                <a:effectLst/>
                <a:latin typeface="+mn-lt"/>
                <a:ea typeface="+mn-ea"/>
                <a:cs typeface="+mn-cs"/>
              </a:rPr>
              <a:t>ous produisons de l’huile d’olive et du vin en agriculture bio.</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L’ensemble du domaine </a:t>
            </a:r>
            <a:r>
              <a:rPr lang="fr-FR" sz="2000" b="1" i="1" dirty="0">
                <a:solidFill>
                  <a:schemeClr val="dk1"/>
                </a:solidFill>
                <a:effectLst/>
                <a:latin typeface="+mn-lt"/>
                <a:ea typeface="+mn-ea"/>
                <a:cs typeface="+mn-cs"/>
              </a:rPr>
              <a:t>Moulin des Gypes </a:t>
            </a:r>
            <a:r>
              <a:rPr lang="fr-FR" sz="1600" b="0" i="1" dirty="0">
                <a:solidFill>
                  <a:schemeClr val="dk1"/>
                </a:solidFill>
                <a:effectLst/>
                <a:latin typeface="+mn-lt"/>
                <a:ea typeface="+mn-ea"/>
                <a:cs typeface="+mn-cs"/>
              </a:rPr>
              <a:t>est certifié Bio depuis 2018.</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Près de 600 oliviers nous permettront de produire notre propre huile d’olive. L'Aglandau est le nom de la variété d’olives, dit Verdale de Carpentras, . Cette variété représente environ 20 % de la production française d'huile d'olive. Possédant une chair pulpeuse, c'est une variété à double fin (huile et verte de table). Résistante au froid mais craignant la sécheresse, elle a trouvé ses terroirs de prédilection dans les Alpes-de-Haute-Provence, Bouches-du-Rhône, Gard, Var et Vaucluse. Elle donne une huile réputée par son fruité et son onctuosité. Passés les mois de novembre et de décembre, elle dégage des arômes d'artichaut, de fruits verts, d'amande, et de fruits à noyau.4.30 Ha de vignes composées de Syrah et de grenache pour les rouges et de Clairette, Marsanne et Viognier pour les blancs nous permettent de produire deux cuvées en rouge (La Grande Cuvée et Caresses du Vent) en AOC Ventoux et une cuvée en blanc dont le 1er millésime sera 2022...</a:t>
            </a:r>
            <a:endParaRPr lang="fr-FR" sz="4800" b="0" i="0" dirty="0">
              <a:solidFill>
                <a:schemeClr val="dk1"/>
              </a:solidFill>
              <a:effectLst/>
              <a:latin typeface="French Script MT" panose="03020402040607040605" pitchFamily="66" charset="0"/>
              <a:ea typeface="+mn-ea"/>
              <a:cs typeface="+mn-cs"/>
            </a:endParaRPr>
          </a:p>
          <a:p>
            <a:endParaRPr lang="fr-FR" sz="1100" b="1" i="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EC697204-FF27-4D2B-A7AE-3B9C6DC443F6}"/>
              </a:ext>
            </a:extLst>
          </p:cNvPr>
          <p:cNvPicPr>
            <a:picLocks noChangeAspect="1" noChangeArrowheads="1"/>
          </p:cNvPicPr>
          <p:nvPr/>
        </p:nvPicPr>
        <p:blipFill>
          <a:blip r:embed="rId3" cstate="print">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l="2725" t="2452" r="2242" b="1758"/>
          <a:stretch>
            <a:fillRect/>
          </a:stretch>
        </p:blipFill>
        <p:spPr bwMode="auto">
          <a:xfrm>
            <a:off x="7359445" y="44613"/>
            <a:ext cx="1386349" cy="180520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Le Moulin des Gypses - Vin rouge du Ventoux Ventoux – Mots clés &quot;Rouge&quot;–  Made in Ventoux">
            <a:extLst>
              <a:ext uri="{FF2B5EF4-FFF2-40B4-BE49-F238E27FC236}">
                <a16:creationId xmlns:a16="http://schemas.microsoft.com/office/drawing/2014/main" id="{C027B9D6-0A83-2017-A047-57C103BCFDA3}"/>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070" t="5656" r="29280" b="5891"/>
          <a:stretch>
            <a:fillRect/>
          </a:stretch>
        </p:blipFill>
        <p:spPr bwMode="auto">
          <a:xfrm>
            <a:off x="2521183" y="1024115"/>
            <a:ext cx="1606526" cy="566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Tonneau En Bois Réaliste PNG Images | Vecteurs Et Fichiers PSD |  Téléchargement Gratuit Sur Pngtree">
            <a:extLst>
              <a:ext uri="{FF2B5EF4-FFF2-40B4-BE49-F238E27FC236}">
                <a16:creationId xmlns:a16="http://schemas.microsoft.com/office/drawing/2014/main" id="{1B36BC23-5D02-C045-01D9-920D213F75C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90245" y="5355656"/>
            <a:ext cx="1313356" cy="133146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D14435FF-7970-C790-0B58-63A4BA5E678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61" y="1863975"/>
            <a:ext cx="2296491" cy="4823143"/>
          </a:xfrm>
          <a:prstGeom prst="rect">
            <a:avLst/>
          </a:prstGeom>
        </p:spPr>
      </p:pic>
      <p:sp>
        <p:nvSpPr>
          <p:cNvPr id="4" name="ZoneTexte 3">
            <a:extLst>
              <a:ext uri="{FF2B5EF4-FFF2-40B4-BE49-F238E27FC236}">
                <a16:creationId xmlns:a16="http://schemas.microsoft.com/office/drawing/2014/main" id="{D8814BCA-4D36-30F7-9F19-06395C2218BE}"/>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1274030351"/>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A1B35-9F75-6BED-7489-AE2AA6C6EF24}"/>
            </a:ext>
          </a:extLst>
        </p:cNvPr>
        <p:cNvGrpSpPr/>
        <p:nvPr/>
      </p:nvGrpSpPr>
      <p:grpSpPr>
        <a:xfrm>
          <a:off x="0" y="0"/>
          <a:ext cx="0" cy="0"/>
          <a:chOff x="0" y="0"/>
          <a:chExt cx="0" cy="0"/>
        </a:xfrm>
      </p:grpSpPr>
      <p:pic>
        <p:nvPicPr>
          <p:cNvPr id="2" name="Image 1" descr="Verre De Vin Et De Raisins PNG , Un Verre De Vin, Et Raisins, Vin Image PNG  pour le téléchargement libre">
            <a:extLst>
              <a:ext uri="{FF2B5EF4-FFF2-40B4-BE49-F238E27FC236}">
                <a16:creationId xmlns:a16="http://schemas.microsoft.com/office/drawing/2014/main" id="{B0099B1F-2A40-AE13-9241-6237F022EBE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665" y="0"/>
            <a:ext cx="3176841" cy="32206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79A216D-3C21-4D20-9AFB-D9EDDF4A1CA5}"/>
              </a:ext>
            </a:extLst>
          </p:cNvPr>
          <p:cNvSpPr txBox="1"/>
          <p:nvPr/>
        </p:nvSpPr>
        <p:spPr>
          <a:xfrm>
            <a:off x="4085303" y="208364"/>
            <a:ext cx="8106697" cy="61648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C</a:t>
            </a:r>
            <a:r>
              <a:rPr lang="fr-FR" sz="1600" b="0" i="1" dirty="0">
                <a:solidFill>
                  <a:schemeClr val="dk1"/>
                </a:solidFill>
                <a:effectLst/>
                <a:latin typeface="+mn-lt"/>
                <a:ea typeface="+mn-ea"/>
                <a:cs typeface="+mn-cs"/>
              </a:rPr>
              <a:t>’est en 1958 que le grand père           	  MAXIME et son épouse MADELAINE sont arrivés en tant que fermier sur l’exploitation: c’est leur amour du travail et leur savoir qui ont su valoriser le vignoble . En1968, ils achètent cette exploitation de 9 Hectares de vignes.</a:t>
            </a:r>
            <a:r>
              <a:rPr lang="fr-FR" sz="1600" dirty="0"/>
              <a:t> </a:t>
            </a:r>
            <a:r>
              <a:rPr lang="fr-FR" sz="1600" b="0" i="1" dirty="0">
                <a:solidFill>
                  <a:schemeClr val="dk1"/>
                </a:solidFill>
                <a:effectLst/>
                <a:latin typeface="+mn-lt"/>
                <a:ea typeface="+mn-ea"/>
                <a:cs typeface="+mn-cs"/>
              </a:rPr>
              <a:t>Son, fils YVES, passionné lui aussi de la terre, rejoint ses parents et ensemble, ils améliorent l’encépagement et acquièrent des parcelles de vignes pour élaborer des vins de qualité.</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En 1973, YVES s’installe en tant que jeune agriculteur. En 1973, CORNILLON est classé dans l’appellation des Côtes du Rhône. De ce fait, MAXIME et YVES, se lancent dans la vente directe et assurent eux même leurs livraisons en France et en Europe. </a:t>
            </a:r>
          </a:p>
          <a:p>
            <a:r>
              <a:rPr lang="fr-FR" sz="1600" i="1" dirty="0"/>
              <a:t>	</a:t>
            </a:r>
            <a:r>
              <a:rPr lang="fr-FR" sz="1600" b="0" i="1" dirty="0">
                <a:solidFill>
                  <a:schemeClr val="dk1"/>
                </a:solidFill>
                <a:effectLst/>
                <a:latin typeface="+mn-lt"/>
                <a:ea typeface="+mn-ea"/>
                <a:cs typeface="+mn-cs"/>
              </a:rPr>
              <a:t>C’est avec le millésime 1976 que furent conditionnées les premières bouteilles au domaine. </a:t>
            </a:r>
            <a:r>
              <a:rPr lang="fr-FR" sz="1600" b="0" i="1" dirty="0" err="1">
                <a:solidFill>
                  <a:schemeClr val="dk1"/>
                </a:solidFill>
                <a:effectLst/>
                <a:latin typeface="+mn-lt"/>
                <a:ea typeface="+mn-ea"/>
                <a:cs typeface="+mn-cs"/>
              </a:rPr>
              <a:t>MAXIME,YVESet</a:t>
            </a:r>
            <a:r>
              <a:rPr lang="fr-FR" sz="1600" b="0" i="1" dirty="0">
                <a:solidFill>
                  <a:schemeClr val="dk1"/>
                </a:solidFill>
                <a:effectLst/>
                <a:latin typeface="+mn-lt"/>
                <a:ea typeface="+mn-ea"/>
                <a:cs typeface="+mn-cs"/>
              </a:rPr>
              <a:t> </a:t>
            </a:r>
            <a:r>
              <a:rPr lang="fr-FR" sz="1600" b="0" i="1" dirty="0" err="1">
                <a:solidFill>
                  <a:schemeClr val="dk1"/>
                </a:solidFill>
                <a:effectLst/>
                <a:latin typeface="+mn-lt"/>
                <a:ea typeface="+mn-ea"/>
                <a:cs typeface="+mn-cs"/>
              </a:rPr>
              <a:t>so</a:t>
            </a:r>
            <a:r>
              <a:rPr lang="fr-FR" sz="1600" b="0" i="1" dirty="0">
                <a:solidFill>
                  <a:schemeClr val="dk1"/>
                </a:solidFill>
                <a:effectLst/>
                <a:latin typeface="+mn-lt"/>
                <a:ea typeface="+mn-ea"/>
                <a:cs typeface="+mn-cs"/>
              </a:rPr>
              <a:t> épouse ANNE MARIE, développent l’exploitation, en l’agrandissant, en améliorant au fur et à mesure la qualité de leurs vins et en développant la commercialisation de leurs produits.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En 2001, suite à 6 ans d’études en viticulture-œnologie que EMMANUEL, le petit fils, passionné lui aussi de la vigne et du vin arrive sur l’exploitation. Il apporte son savoir théorique de nouvelles techniques afin d’améliorer un peu plus la qualité des produits tout en conservant les vinifications traditionnelles qui sont pour lui, l’origine de qualité des vins élaboré au domaine.</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C’est en 2003, qu’EMMANUEL s’installe officiellement sur l’exploitation</a:t>
            </a:r>
            <a:endParaRPr lang="fr-FR" sz="4800" b="0" i="0" dirty="0">
              <a:solidFill>
                <a:schemeClr val="dk1"/>
              </a:solidFill>
              <a:effectLst/>
              <a:latin typeface="French Script MT" panose="03020402040607040605" pitchFamily="66" charset="0"/>
              <a:ea typeface="+mn-ea"/>
              <a:cs typeface="+mn-cs"/>
            </a:endParaRPr>
          </a:p>
        </p:txBody>
      </p:sp>
      <p:pic>
        <p:nvPicPr>
          <p:cNvPr id="4" name="Image 3">
            <a:extLst>
              <a:ext uri="{FF2B5EF4-FFF2-40B4-BE49-F238E27FC236}">
                <a16:creationId xmlns:a16="http://schemas.microsoft.com/office/drawing/2014/main" id="{236A27FE-7C1B-7828-E304-9F602C5E04A3}"/>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3367" y="0"/>
            <a:ext cx="1099852" cy="14176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COTES RHONE VIL. CHALLIAS LA CLEDE 2019 RG 75 CL - Brasserie Corman Drink  Services">
            <a:extLst>
              <a:ext uri="{FF2B5EF4-FFF2-40B4-BE49-F238E27FC236}">
                <a16:creationId xmlns:a16="http://schemas.microsoft.com/office/drawing/2014/main" id="{1245B3D3-94D9-A40A-AB6C-41E254EDEC4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5716" r="33696" b="1109"/>
          <a:stretch>
            <a:fillRect/>
          </a:stretch>
        </p:blipFill>
        <p:spPr bwMode="auto">
          <a:xfrm>
            <a:off x="2477726" y="1503811"/>
            <a:ext cx="1725561" cy="517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Barils de vin usagés - Etsy France">
            <a:extLst>
              <a:ext uri="{FF2B5EF4-FFF2-40B4-BE49-F238E27FC236}">
                <a16:creationId xmlns:a16="http://schemas.microsoft.com/office/drawing/2014/main" id="{396653A3-983D-6D6C-FA53-F272302C5B4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846" b="12134"/>
          <a:stretch>
            <a:fillRect/>
          </a:stretch>
        </p:blipFill>
        <p:spPr bwMode="auto">
          <a:xfrm>
            <a:off x="10577283" y="5979452"/>
            <a:ext cx="970704" cy="78747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432BDD3-C9DF-66E0-277C-EA58B101279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372" y="1858194"/>
            <a:ext cx="2296491" cy="4823143"/>
          </a:xfrm>
          <a:prstGeom prst="rect">
            <a:avLst/>
          </a:prstGeom>
        </p:spPr>
      </p:pic>
      <p:sp>
        <p:nvSpPr>
          <p:cNvPr id="5" name="ZoneTexte 4">
            <a:extLst>
              <a:ext uri="{FF2B5EF4-FFF2-40B4-BE49-F238E27FC236}">
                <a16:creationId xmlns:a16="http://schemas.microsoft.com/office/drawing/2014/main" id="{21D8F79E-0E2A-190E-41F1-5539721FD284}"/>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162396301"/>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50A9D-1004-00AC-2CB4-5C9815BF1665}"/>
            </a:ext>
          </a:extLst>
        </p:cNvPr>
        <p:cNvGrpSpPr/>
        <p:nvPr/>
      </p:nvGrpSpPr>
      <p:grpSpPr>
        <a:xfrm>
          <a:off x="0" y="0"/>
          <a:ext cx="0" cy="0"/>
          <a:chOff x="0" y="0"/>
          <a:chExt cx="0" cy="0"/>
        </a:xfrm>
      </p:grpSpPr>
      <p:pic>
        <p:nvPicPr>
          <p:cNvPr id="2" name="Image 1" descr="Illustration du verre à vin avec du vin rouge et des raisins | Vecteur  Premium">
            <a:extLst>
              <a:ext uri="{FF2B5EF4-FFF2-40B4-BE49-F238E27FC236}">
                <a16:creationId xmlns:a16="http://schemas.microsoft.com/office/drawing/2014/main" id="{4A8CD6BD-C450-3C7D-6728-02DE0D3B09D6}"/>
              </a:ext>
            </a:extLst>
          </p:cNvPr>
          <p:cNvPicPr>
            <a:picLocks noChangeAspect="1" noChangeArrowheads="1"/>
          </p:cNvPicPr>
          <p:nvPr/>
        </p:nvPicPr>
        <p:blipFill>
          <a:blip r:embed="rId2">
            <a:clrChange>
              <a:clrFrom>
                <a:srgbClr val="FBFFF1"/>
              </a:clrFrom>
              <a:clrTo>
                <a:srgbClr val="FBFFF1">
                  <a:alpha val="0"/>
                </a:srgbClr>
              </a:clrTo>
            </a:clrChange>
            <a:extLst>
              <a:ext uri="{28A0092B-C50C-407E-A947-70E740481C1C}">
                <a14:useLocalDpi xmlns:a14="http://schemas.microsoft.com/office/drawing/2010/main" val="0"/>
              </a:ext>
            </a:extLst>
          </a:blip>
          <a:srcRect/>
          <a:stretch>
            <a:fillRect/>
          </a:stretch>
        </p:blipFill>
        <p:spPr bwMode="auto">
          <a:xfrm>
            <a:off x="42917" y="-3094"/>
            <a:ext cx="4190578" cy="424832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745811B-1BF7-47FA-8C7E-B53A07EDA554}"/>
              </a:ext>
            </a:extLst>
          </p:cNvPr>
          <p:cNvSpPr txBox="1"/>
          <p:nvPr/>
        </p:nvSpPr>
        <p:spPr>
          <a:xfrm>
            <a:off x="4474007" y="1428463"/>
            <a:ext cx="7717994" cy="424832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T</a:t>
            </a:r>
            <a:r>
              <a:rPr lang="fr-FR" sz="1600" b="0" i="1" dirty="0">
                <a:solidFill>
                  <a:schemeClr val="dk1"/>
                </a:solidFill>
                <a:effectLst/>
                <a:latin typeface="+mn-lt"/>
                <a:ea typeface="+mn-ea"/>
                <a:cs typeface="+mn-cs"/>
              </a:rPr>
              <a:t>héo &amp; Paul – les deux frères à l’initiative du projet – sont originaires de Saint-Péray. Ils se forment et travaillent dans différents domaines des côtes du Rhône septentrionales, sur les communes de Cornas, Saint-Péray et Mauves.  </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a:t>
            </a:r>
            <a:r>
              <a:rPr lang="fr-FR" sz="1600" dirty="0"/>
              <a:t>	</a:t>
            </a:r>
            <a:r>
              <a:rPr lang="fr-FR" sz="1600" b="0" i="1" dirty="0">
                <a:solidFill>
                  <a:schemeClr val="dk1"/>
                </a:solidFill>
                <a:effectLst/>
                <a:latin typeface="+mn-lt"/>
                <a:ea typeface="+mn-ea"/>
                <a:cs typeface="+mn-cs"/>
              </a:rPr>
              <a:t>N’étant pas originaire du milieu viti-vinicole, et n’ayant pas de foncier pour s’installer en viticulture dés le départ, ils se dirigent dans un premier temps vers l’activité de négociation-vinificateur avec l’achat de vendange fraiche,  la réalisation et la commercialisation de huit cuvées différentes et la construction d’une cave de vinification. Cela en parallèle de leur emploi d’ouvrier viti-vinicole.  </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a:t>
            </a:r>
            <a:r>
              <a:rPr lang="fr-FR" sz="1600" dirty="0"/>
              <a:t>	</a:t>
            </a:r>
            <a:r>
              <a:rPr lang="fr-FR" sz="1600" b="0" i="1" dirty="0">
                <a:solidFill>
                  <a:schemeClr val="dk1"/>
                </a:solidFill>
                <a:effectLst/>
                <a:latin typeface="+mn-lt"/>
                <a:ea typeface="+mn-ea"/>
                <a:cs typeface="+mn-cs"/>
              </a:rPr>
              <a:t>Aujourd’hui s’ajoute à cela l’exploitation d’un hectare de vigne en fermage sur deux communes autour de Saint-Péray. </a:t>
            </a:r>
            <a:endParaRPr lang="fr-FR" sz="1600" b="1" i="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2E568CE7-78EF-47BF-9608-AAEB026D0051}"/>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580671" y="19647"/>
            <a:ext cx="1587823" cy="21014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Genesis AOC Saint Péray 2021 Ardevin 750 ml 23,90 € Vallée du Rhône vendu par 750ml">
            <a:extLst>
              <a:ext uri="{FF2B5EF4-FFF2-40B4-BE49-F238E27FC236}">
                <a16:creationId xmlns:a16="http://schemas.microsoft.com/office/drawing/2014/main" id="{F6D475AF-327F-9EBF-6544-A3F6852BFEF4}"/>
              </a:ext>
            </a:extLst>
          </p:cNvPr>
          <p:cNvPicPr>
            <a:picLocks noChangeAspect="1" noChangeArrowheads="1"/>
          </p:cNvPicPr>
          <p:nvPr/>
        </p:nvPicPr>
        <p:blipFill>
          <a:blip r:embed="rId4">
            <a:clrChange>
              <a:clrFrom>
                <a:srgbClr val="DDDED8"/>
              </a:clrFrom>
              <a:clrTo>
                <a:srgbClr val="DDDED8">
                  <a:alpha val="0"/>
                </a:srgbClr>
              </a:clrTo>
            </a:clrChange>
            <a:extLst>
              <a:ext uri="{28A0092B-C50C-407E-A947-70E740481C1C}">
                <a14:useLocalDpi xmlns:a14="http://schemas.microsoft.com/office/drawing/2010/main" val="0"/>
              </a:ext>
            </a:extLst>
          </a:blip>
          <a:srcRect l="37498" t="13737" r="38985" b="5197"/>
          <a:stretch>
            <a:fillRect/>
          </a:stretch>
        </p:blipFill>
        <p:spPr bwMode="auto">
          <a:xfrm>
            <a:off x="2889722" y="1606559"/>
            <a:ext cx="1584284" cy="511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Composition d'illustration à l'aquarelle un grand tonneau en bois avec une  bouteille de vin rouge avec un verre et des raisins | Vecteur Premium">
            <a:extLst>
              <a:ext uri="{FF2B5EF4-FFF2-40B4-BE49-F238E27FC236}">
                <a16:creationId xmlns:a16="http://schemas.microsoft.com/office/drawing/2014/main" id="{64AFE7F1-49EF-B5FE-EA83-E7153358B700}"/>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9324" b="17434"/>
          <a:stretch>
            <a:fillRect/>
          </a:stretch>
        </p:blipFill>
        <p:spPr bwMode="auto">
          <a:xfrm>
            <a:off x="9576993" y="5152675"/>
            <a:ext cx="2222636" cy="14250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776A753-3515-A2CB-E4E5-75B1DA7C1DE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754552"/>
            <a:ext cx="2296491" cy="4823143"/>
          </a:xfrm>
          <a:prstGeom prst="rect">
            <a:avLst/>
          </a:prstGeom>
        </p:spPr>
      </p:pic>
      <p:sp>
        <p:nvSpPr>
          <p:cNvPr id="4" name="ZoneTexte 3">
            <a:extLst>
              <a:ext uri="{FF2B5EF4-FFF2-40B4-BE49-F238E27FC236}">
                <a16:creationId xmlns:a16="http://schemas.microsoft.com/office/drawing/2014/main" id="{5FF31A6F-351D-15A5-F5AB-7668B8CFF106}"/>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4052485151"/>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70DC0-04AE-D731-E3E4-4DA4B00A633E}"/>
            </a:ext>
          </a:extLst>
        </p:cNvPr>
        <p:cNvGrpSpPr/>
        <p:nvPr/>
      </p:nvGrpSpPr>
      <p:grpSpPr>
        <a:xfrm>
          <a:off x="0" y="0"/>
          <a:ext cx="0" cy="0"/>
          <a:chOff x="0" y="0"/>
          <a:chExt cx="0" cy="0"/>
        </a:xfrm>
      </p:grpSpPr>
      <p:pic>
        <p:nvPicPr>
          <p:cNvPr id="2" name="Image 1" descr="Bouteille de verre à vin et feuilles vertes | Vecteur Premium">
            <a:extLst>
              <a:ext uri="{FF2B5EF4-FFF2-40B4-BE49-F238E27FC236}">
                <a16:creationId xmlns:a16="http://schemas.microsoft.com/office/drawing/2014/main" id="{BD8B4FFD-9F9C-69CD-C53B-F3EA4551CC0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629" y="325901"/>
            <a:ext cx="3952847" cy="40101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8C10A35-FD44-4627-9053-2D294924C77D}"/>
              </a:ext>
            </a:extLst>
          </p:cNvPr>
          <p:cNvSpPr txBox="1"/>
          <p:nvPr/>
        </p:nvSpPr>
        <p:spPr>
          <a:xfrm>
            <a:off x="4336026" y="1780518"/>
            <a:ext cx="7855974" cy="347923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1" i="0" dirty="0">
                <a:solidFill>
                  <a:schemeClr val="dk1"/>
                </a:solidFill>
                <a:effectLst/>
                <a:latin typeface="French Script MT" panose="03020402040607040605" pitchFamily="66" charset="0"/>
                <a:ea typeface="+mn-ea"/>
                <a:cs typeface="+mn-cs"/>
              </a:rPr>
              <a:t>L</a:t>
            </a:r>
            <a:r>
              <a:rPr lang="fr-FR" sz="1600" b="1" i="1" dirty="0">
                <a:solidFill>
                  <a:schemeClr val="dk1"/>
                </a:solidFill>
                <a:effectLst/>
                <a:latin typeface="+mn-lt"/>
                <a:ea typeface="+mn-ea"/>
                <a:cs typeface="+mn-cs"/>
              </a:rPr>
              <a:t>e </a:t>
            </a:r>
            <a:r>
              <a:rPr lang="fr-FR" sz="2000" b="1" i="1" dirty="0">
                <a:solidFill>
                  <a:schemeClr val="dk1"/>
                </a:solidFill>
                <a:effectLst/>
                <a:latin typeface="+mn-lt"/>
                <a:ea typeface="+mn-ea"/>
                <a:cs typeface="+mn-cs"/>
              </a:rPr>
              <a:t>Domaine Romain D’</a:t>
            </a:r>
            <a:r>
              <a:rPr lang="fr-FR" sz="2000" b="1" i="1" dirty="0" err="1">
                <a:solidFill>
                  <a:schemeClr val="dk1"/>
                </a:solidFill>
                <a:effectLst/>
                <a:latin typeface="+mn-lt"/>
                <a:ea typeface="+mn-ea"/>
                <a:cs typeface="+mn-cs"/>
              </a:rPr>
              <a:t>Aniello</a:t>
            </a:r>
            <a:r>
              <a:rPr lang="fr-FR" sz="1600" b="0" i="1" dirty="0">
                <a:solidFill>
                  <a:schemeClr val="dk1"/>
                </a:solidFill>
                <a:effectLst/>
                <a:latin typeface="+mn-lt"/>
                <a:ea typeface="+mn-ea"/>
                <a:cs typeface="+mn-cs"/>
              </a:rPr>
              <a:t>, d’une superficie de 11,5 hectares (7ha en Saint Joseph, 3,5 ha en IGP Collines Rhodaniennes et 1 ha en AOP Condrieu), est implanté au lieu-dit “La Remise”, à 380 mètres d’altitude, sur le plateau dominant Serrières. Ce domaine, transmis de génération en génération, incarne une riche histoire familiale</a:t>
            </a:r>
            <a:r>
              <a:rPr lang="fr-FR" sz="1600" i="1" dirty="0">
                <a:solidFill>
                  <a:schemeClr val="tx1"/>
                </a:solidFill>
                <a:effectLst/>
                <a:latin typeface="+mn-lt"/>
                <a:ea typeface="+mn-ea"/>
                <a:cs typeface="+mn-cs"/>
              </a:rPr>
              <a:t>. </a:t>
            </a:r>
            <a:endParaRPr lang="fr-FR" sz="1600" i="1" dirty="0">
              <a:solidFill>
                <a:schemeClr val="tx1"/>
              </a:solidFill>
            </a:endParaRPr>
          </a:p>
          <a:p>
            <a:r>
              <a:rPr lang="fr-FR" sz="1600" b="0" i="1" dirty="0">
                <a:solidFill>
                  <a:schemeClr val="tx1"/>
                </a:solidFill>
                <a:effectLst/>
                <a:latin typeface="+mn-lt"/>
                <a:ea typeface="+mn-ea"/>
                <a:cs typeface="+mn-cs"/>
              </a:rPr>
              <a:t>	</a:t>
            </a:r>
            <a:r>
              <a:rPr lang="fr-FR" sz="1600" b="0" i="1" dirty="0">
                <a:solidFill>
                  <a:schemeClr val="dk1"/>
                </a:solidFill>
                <a:effectLst/>
                <a:latin typeface="+mn-lt"/>
                <a:ea typeface="+mn-ea"/>
                <a:cs typeface="+mn-cs"/>
              </a:rPr>
              <a:t>Après des années de réflexion et de prise de conseils, la rénovation de l'ancienne ferme familiale appartenant aux grands-parents maternels est lancée. Tout en respectant cet héritage et ses valeurs, la transformation a débuté en Avril 2017. </a:t>
            </a:r>
            <a:endParaRPr lang="fr-FR" sz="1600" i="1" dirty="0"/>
          </a:p>
          <a:p>
            <a:r>
              <a:rPr lang="fr-FR" sz="1600" b="0" i="1" dirty="0">
                <a:solidFill>
                  <a:schemeClr val="dk1"/>
                </a:solidFill>
                <a:effectLst/>
                <a:latin typeface="+mn-lt"/>
                <a:ea typeface="+mn-ea"/>
                <a:cs typeface="+mn-cs"/>
              </a:rPr>
              <a:t>	Aujourd’hui, le domaine est un parfait équilibre entre tradition et modernité, offrant des vins qui témoignent de la richesse de notre terroir et de cette exigence transmise.</a:t>
            </a:r>
            <a:endParaRPr lang="fr-FR" sz="4800" b="0" i="0" dirty="0">
              <a:solidFill>
                <a:schemeClr val="dk1"/>
              </a:solidFill>
              <a:effectLst/>
              <a:latin typeface="French Script MT" panose="03020402040607040605" pitchFamily="66" charset="0"/>
              <a:ea typeface="+mn-ea"/>
              <a:cs typeface="+mn-cs"/>
            </a:endParaRPr>
          </a:p>
        </p:txBody>
      </p:sp>
      <p:pic>
        <p:nvPicPr>
          <p:cNvPr id="4" name="Image 3">
            <a:extLst>
              <a:ext uri="{FF2B5EF4-FFF2-40B4-BE49-F238E27FC236}">
                <a16:creationId xmlns:a16="http://schemas.microsoft.com/office/drawing/2014/main" id="{788DFB13-9E81-9DA3-9971-F15EA57AF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939" y="2330963"/>
            <a:ext cx="1798216" cy="430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Image 5">
            <a:extLst>
              <a:ext uri="{FF2B5EF4-FFF2-40B4-BE49-F238E27FC236}">
                <a16:creationId xmlns:a16="http://schemas.microsoft.com/office/drawing/2014/main" id="{7F0EB047-7BD0-7A59-F36C-3BB6479E55B6}"/>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433188" y="60284"/>
            <a:ext cx="1416286" cy="18743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Image 6" descr="Arômes Et Promesses Le Tonneau Révèle Ses Secrets PNG , Vin Rouge, Peinte à  La Main, Tonneau De Vin Image PNG pour le téléchargement libre">
            <a:extLst>
              <a:ext uri="{FF2B5EF4-FFF2-40B4-BE49-F238E27FC236}">
                <a16:creationId xmlns:a16="http://schemas.microsoft.com/office/drawing/2014/main" id="{27EBB5CE-7872-2E1A-21BB-9882BB73F138}"/>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61364" y="4810275"/>
            <a:ext cx="1878206" cy="190409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E5849F75-3BB6-00F8-48E3-D80A4CDD936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19" y="1924454"/>
            <a:ext cx="2296491" cy="4823143"/>
          </a:xfrm>
          <a:prstGeom prst="rect">
            <a:avLst/>
          </a:prstGeom>
        </p:spPr>
      </p:pic>
      <p:sp>
        <p:nvSpPr>
          <p:cNvPr id="5" name="ZoneTexte 4">
            <a:extLst>
              <a:ext uri="{FF2B5EF4-FFF2-40B4-BE49-F238E27FC236}">
                <a16:creationId xmlns:a16="http://schemas.microsoft.com/office/drawing/2014/main" id="{DC52BCDE-9B5D-81A5-3BE3-7E6B0BF288C5}"/>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85242344"/>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52958-749B-6464-A895-17B09DAE49A9}"/>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E494BB11-7AC3-8DFE-6CD3-78EBB6F960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7456" y="5313456"/>
            <a:ext cx="1544544" cy="1544544"/>
          </a:xfrm>
          <a:prstGeom prst="rect">
            <a:avLst/>
          </a:prstGeom>
        </p:spPr>
      </p:pic>
      <p:sp>
        <p:nvSpPr>
          <p:cNvPr id="3" name="ZoneTexte 2">
            <a:extLst>
              <a:ext uri="{FF2B5EF4-FFF2-40B4-BE49-F238E27FC236}">
                <a16:creationId xmlns:a16="http://schemas.microsoft.com/office/drawing/2014/main" id="{EFE71F2A-CB09-3C07-012B-07B1827EC202}"/>
              </a:ext>
            </a:extLst>
          </p:cNvPr>
          <p:cNvSpPr txBox="1"/>
          <p:nvPr/>
        </p:nvSpPr>
        <p:spPr>
          <a:xfrm>
            <a:off x="3266009" y="1500299"/>
            <a:ext cx="8925991" cy="493385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i="1" dirty="0">
                <a:latin typeface="French Script MT" panose="03020402040607040605" pitchFamily="66" charset="0"/>
              </a:rPr>
              <a:t>L</a:t>
            </a:r>
            <a:r>
              <a:rPr lang="fr-FR" sz="4800" i="1" dirty="0"/>
              <a:t>'</a:t>
            </a:r>
            <a:r>
              <a:rPr lang="fr-FR" sz="1600" i="1" dirty="0"/>
              <a:t>histoire de la Maison Baptistine débute par une histoire d'Amour entre Francine &amp; Clément. </a:t>
            </a:r>
          </a:p>
          <a:p>
            <a:r>
              <a:rPr lang="fr-FR" sz="1600" i="1" dirty="0"/>
              <a:t> 	Lorsqu'ils se rencontrent en 2011, ils partagent déjà le goût des bonnes bouteilles. Pourtant rien ne les destine à être vignerons. </a:t>
            </a:r>
          </a:p>
          <a:p>
            <a:r>
              <a:rPr lang="fr-FR" sz="1600" i="1" dirty="0"/>
              <a:t>	Francine est en fac de droit, Clément est en BTS agricole et envisage d'élever un troupeau d'Aubrac.................</a:t>
            </a:r>
          </a:p>
          <a:p>
            <a:r>
              <a:rPr lang="fr-FR" sz="1600" i="1" dirty="0"/>
              <a:t>	Les vents professionnels nous ramènent ensuite à Avignon où Francine intègre le Syndicat des Côtes du Rhône pour y conseiller juridiquement les vignerons et y défendre les AOC de la région. Clément fait ses premières vinifications dans un domaine à Châteauneuf-du-Pape.</a:t>
            </a:r>
          </a:p>
          <a:p>
            <a:r>
              <a:rPr lang="fr-FR" sz="1600" i="1" dirty="0"/>
              <a:t> </a:t>
            </a:r>
            <a:r>
              <a:rPr lang="fr-FR" sz="1600" b="1" i="1" dirty="0"/>
              <a:t>L’envie de faire notre propre vin commence alors à germer. </a:t>
            </a:r>
            <a:endParaRPr lang="fr-FR" sz="1600" i="1" dirty="0"/>
          </a:p>
          <a:p>
            <a:r>
              <a:rPr lang="fr-FR" sz="1600" i="1" dirty="0"/>
              <a:t>	 C'est pourtant lorsque l'on ne cherche plus que l'on trouve ! Alors que la naissance de notre merveille s'approche à grand pas, nous dégotons en 2021, au détour de rencontres et de hasards de la vie, 10 hectares de vignes en fermage </a:t>
            </a:r>
          </a:p>
          <a:p>
            <a:r>
              <a:rPr lang="fr-FR" sz="1600" i="1" dirty="0"/>
              <a:t>à Saint-Maurice-l’Exil et Limony qui viennent compléter nos 0,5 hectares </a:t>
            </a:r>
          </a:p>
          <a:p>
            <a:r>
              <a:rPr lang="fr-FR" sz="1600" i="1" dirty="0"/>
              <a:t>de Malleval. </a:t>
            </a:r>
          </a:p>
          <a:p>
            <a:r>
              <a:rPr lang="fr-FR" sz="1600" i="1" dirty="0"/>
              <a:t> </a:t>
            </a:r>
            <a:r>
              <a:rPr lang="fr-FR" sz="1600" b="1" i="1" dirty="0"/>
              <a:t>C’est le début de notre nouvelle aventure professionnelle et désormais </a:t>
            </a:r>
          </a:p>
          <a:p>
            <a:r>
              <a:rPr lang="fr-FR" sz="1600" b="1" i="1" dirty="0"/>
              <a:t>familiale…</a:t>
            </a:r>
            <a:endParaRPr lang="fr-FR" sz="1600" i="1" dirty="0"/>
          </a:p>
        </p:txBody>
      </p:sp>
      <p:pic>
        <p:nvPicPr>
          <p:cNvPr id="6" name="Image 5">
            <a:extLst>
              <a:ext uri="{FF2B5EF4-FFF2-40B4-BE49-F238E27FC236}">
                <a16:creationId xmlns:a16="http://schemas.microsoft.com/office/drawing/2014/main" id="{3B616C68-6E95-8934-087F-502117EF4550}"/>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917844" y="-38525"/>
            <a:ext cx="1416286" cy="187439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6" name="Picture 2" descr="Verres à vin à rivets avec du vin rouge et du vin blanc par l'artiste  Imperial Art House">
            <a:extLst>
              <a:ext uri="{FF2B5EF4-FFF2-40B4-BE49-F238E27FC236}">
                <a16:creationId xmlns:a16="http://schemas.microsoft.com/office/drawing/2014/main" id="{B6A225E0-E30B-CAFF-C31A-C82517D5E6F3}"/>
              </a:ext>
            </a:extLst>
          </p:cNvPr>
          <p:cNvPicPr>
            <a:picLocks noChangeAspect="1" noChangeArrowheads="1"/>
          </p:cNvPicPr>
          <p:nvPr/>
        </p:nvPicPr>
        <p:blipFill rotWithShape="1">
          <a:blip r:embed="rId4">
            <a:clrChange>
              <a:clrFrom>
                <a:srgbClr val="FFFDFF"/>
              </a:clrFrom>
              <a:clrTo>
                <a:srgbClr val="FFFDFF">
                  <a:alpha val="0"/>
                </a:srgbClr>
              </a:clrTo>
            </a:clrChange>
            <a:extLst>
              <a:ext uri="{28A0092B-C50C-407E-A947-70E740481C1C}">
                <a14:useLocalDpi xmlns:a14="http://schemas.microsoft.com/office/drawing/2010/main" val="0"/>
              </a:ext>
            </a:extLst>
          </a:blip>
          <a:srcRect l="12698" r="14336"/>
          <a:stretch>
            <a:fillRect/>
          </a:stretch>
        </p:blipFill>
        <p:spPr bwMode="auto">
          <a:xfrm>
            <a:off x="0" y="0"/>
            <a:ext cx="2968289" cy="271370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3CCEFFC2-DCB5-5B6B-3311-888738BCFAB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19" y="1924454"/>
            <a:ext cx="2296491" cy="4823143"/>
          </a:xfrm>
          <a:prstGeom prst="rect">
            <a:avLst/>
          </a:prstGeom>
        </p:spPr>
      </p:pic>
      <p:pic>
        <p:nvPicPr>
          <p:cNvPr id="5" name="Image 4" descr="AOP Condrieu du Domaine Maison Baptistine vin Blanc en Millésime 2022.">
            <a:extLst>
              <a:ext uri="{FF2B5EF4-FFF2-40B4-BE49-F238E27FC236}">
                <a16:creationId xmlns:a16="http://schemas.microsoft.com/office/drawing/2014/main" id="{1BF1A3BA-666A-80BE-1D99-2C44E23655E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7424" r="38524"/>
          <a:stretch>
            <a:fillRect/>
          </a:stretch>
        </p:blipFill>
        <p:spPr bwMode="auto">
          <a:xfrm>
            <a:off x="1985841" y="1835874"/>
            <a:ext cx="1280168" cy="482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ZoneTexte 1">
            <a:extLst>
              <a:ext uri="{FF2B5EF4-FFF2-40B4-BE49-F238E27FC236}">
                <a16:creationId xmlns:a16="http://schemas.microsoft.com/office/drawing/2014/main" id="{B016F89B-67B9-9A20-FCFE-2C7925F1E0EB}"/>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731599642"/>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F508-343E-B58F-1B44-71543D4BC2F1}"/>
            </a:ext>
          </a:extLst>
        </p:cNvPr>
        <p:cNvGrpSpPr/>
        <p:nvPr/>
      </p:nvGrpSpPr>
      <p:grpSpPr>
        <a:xfrm>
          <a:off x="0" y="0"/>
          <a:ext cx="0" cy="0"/>
          <a:chOff x="0" y="0"/>
          <a:chExt cx="0" cy="0"/>
        </a:xfrm>
      </p:grpSpPr>
      <p:pic>
        <p:nvPicPr>
          <p:cNvPr id="2" name="Image 1" descr="Verre de vin rouge et une grappe de raisin mûr isolé | Photo Premium">
            <a:extLst>
              <a:ext uri="{FF2B5EF4-FFF2-40B4-BE49-F238E27FC236}">
                <a16:creationId xmlns:a16="http://schemas.microsoft.com/office/drawing/2014/main" id="{5806E5C9-70FD-EEEB-429D-C883AEFE860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844" y="80688"/>
            <a:ext cx="3210724" cy="378833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3D9BA3A-AAFC-4DB2-A580-710417A3D616}"/>
              </a:ext>
            </a:extLst>
          </p:cNvPr>
          <p:cNvSpPr txBox="1"/>
          <p:nvPr/>
        </p:nvSpPr>
        <p:spPr>
          <a:xfrm>
            <a:off x="4207313" y="1974853"/>
            <a:ext cx="7984686" cy="24817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I</a:t>
            </a:r>
            <a:r>
              <a:rPr lang="fr-FR" sz="1600" b="0" i="1" dirty="0">
                <a:solidFill>
                  <a:schemeClr val="dk1"/>
                </a:solidFill>
                <a:effectLst/>
                <a:latin typeface="+mn-lt"/>
                <a:ea typeface="+mn-ea"/>
                <a:cs typeface="+mn-cs"/>
              </a:rPr>
              <a:t>ssu d'une famille de vignerons depuis plusieurs générations, M. DE COURTEN a créé le </a:t>
            </a:r>
            <a:r>
              <a:rPr lang="fr-FR" sz="2000" b="1" i="1" dirty="0">
                <a:solidFill>
                  <a:schemeClr val="dk1"/>
                </a:solidFill>
                <a:effectLst/>
                <a:latin typeface="+mn-lt"/>
                <a:ea typeface="+mn-ea"/>
                <a:cs typeface="+mn-cs"/>
              </a:rPr>
              <a:t>domaine du </a:t>
            </a:r>
            <a:r>
              <a:rPr lang="fr-FR" sz="2000" b="1" i="1" dirty="0" err="1">
                <a:solidFill>
                  <a:schemeClr val="dk1"/>
                </a:solidFill>
                <a:effectLst/>
                <a:latin typeface="+mn-lt"/>
                <a:ea typeface="+mn-ea"/>
                <a:cs typeface="+mn-cs"/>
              </a:rPr>
              <a:t>Calcernier</a:t>
            </a:r>
            <a:r>
              <a:rPr lang="fr-FR" sz="2000" b="1" i="1" dirty="0">
                <a:solidFill>
                  <a:schemeClr val="dk1"/>
                </a:solidFill>
                <a:effectLst/>
                <a:latin typeface="+mn-lt"/>
                <a:ea typeface="+mn-ea"/>
                <a:cs typeface="+mn-cs"/>
              </a:rPr>
              <a:t> </a:t>
            </a:r>
            <a:r>
              <a:rPr lang="fr-FR" sz="1600" b="0" i="1" dirty="0">
                <a:solidFill>
                  <a:schemeClr val="dk1"/>
                </a:solidFill>
                <a:effectLst/>
                <a:latin typeface="+mn-lt"/>
                <a:ea typeface="+mn-ea"/>
                <a:cs typeface="+mn-cs"/>
              </a:rPr>
              <a:t>en 2015 suite à la donation-partage du domaine familial. M. DE COURTEN mène aujourd'hui 4.5 hectares de vignes dont 4 en AOC Châteauneuf du Pape.</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a:t>
            </a:r>
            <a:endParaRPr lang="fr-FR" sz="1600" b="0" dirty="0">
              <a:solidFill>
                <a:schemeClr val="dk1"/>
              </a:solidFill>
              <a:effectLst/>
              <a:latin typeface="+mn-lt"/>
              <a:ea typeface="+mn-ea"/>
              <a:cs typeface="+mn-cs"/>
            </a:endParaRPr>
          </a:p>
          <a:p>
            <a:r>
              <a:rPr lang="fr-FR" sz="1600" b="0" i="0" dirty="0">
                <a:solidFill>
                  <a:schemeClr val="dk1"/>
                </a:solidFill>
                <a:effectLst/>
                <a:latin typeface="+mn-lt"/>
                <a:ea typeface="+mn-ea"/>
                <a:cs typeface="+mn-cs"/>
              </a:rPr>
              <a:t>	D</a:t>
            </a:r>
            <a:r>
              <a:rPr lang="fr-FR" sz="1600" b="0" i="1" dirty="0">
                <a:solidFill>
                  <a:schemeClr val="dk1"/>
                </a:solidFill>
                <a:effectLst/>
                <a:latin typeface="+mn-lt"/>
                <a:ea typeface="+mn-ea"/>
                <a:cs typeface="+mn-cs"/>
              </a:rPr>
              <a:t>omaine du </a:t>
            </a:r>
            <a:r>
              <a:rPr lang="fr-FR" sz="1600" b="0" i="1" dirty="0" err="1">
                <a:solidFill>
                  <a:schemeClr val="dk1"/>
                </a:solidFill>
                <a:effectLst/>
                <a:latin typeface="+mn-lt"/>
                <a:ea typeface="+mn-ea"/>
                <a:cs typeface="+mn-cs"/>
              </a:rPr>
              <a:t>Calcernier</a:t>
            </a:r>
            <a:r>
              <a:rPr lang="fr-FR" sz="1600" b="0" i="1" dirty="0">
                <a:solidFill>
                  <a:schemeClr val="dk1"/>
                </a:solidFill>
                <a:effectLst/>
                <a:latin typeface="+mn-lt"/>
                <a:ea typeface="+mn-ea"/>
                <a:cs typeface="+mn-cs"/>
              </a:rPr>
              <a:t> </a:t>
            </a:r>
            <a:r>
              <a:rPr lang="fr-FR" sz="1600" b="0" i="1" dirty="0" err="1">
                <a:solidFill>
                  <a:schemeClr val="dk1"/>
                </a:solidFill>
                <a:effectLst/>
                <a:latin typeface="+mn-lt"/>
                <a:ea typeface="+mn-ea"/>
                <a:cs typeface="+mn-cs"/>
              </a:rPr>
              <a:t>Chateauneuf</a:t>
            </a:r>
            <a:r>
              <a:rPr lang="fr-FR" sz="1600" b="0" i="1" dirty="0">
                <a:solidFill>
                  <a:schemeClr val="dk1"/>
                </a:solidFill>
                <a:effectLst/>
                <a:latin typeface="+mn-lt"/>
                <a:ea typeface="+mn-ea"/>
                <a:cs typeface="+mn-cs"/>
              </a:rPr>
              <a:t> du Pape blanc et </a:t>
            </a:r>
            <a:r>
              <a:rPr lang="fr-FR" sz="1600" b="0" i="1" dirty="0" err="1">
                <a:solidFill>
                  <a:schemeClr val="dk1"/>
                </a:solidFill>
                <a:effectLst/>
                <a:latin typeface="+mn-lt"/>
                <a:ea typeface="+mn-ea"/>
                <a:cs typeface="+mn-cs"/>
              </a:rPr>
              <a:t>Chateauneuf</a:t>
            </a:r>
            <a:r>
              <a:rPr lang="fr-FR" sz="1600" b="0" i="1" dirty="0">
                <a:solidFill>
                  <a:schemeClr val="dk1"/>
                </a:solidFill>
                <a:effectLst/>
                <a:latin typeface="+mn-lt"/>
                <a:ea typeface="+mn-ea"/>
                <a:cs typeface="+mn-cs"/>
              </a:rPr>
              <a:t> du Pape rouge différentes cuvées : Tradition, Les Notes d'Aline, la Fortune du pot, des magnums 2015 L’Oublié. Cote IGP un rouge et un rosé</a:t>
            </a:r>
            <a:endParaRPr lang="fr-FR" sz="4800" b="0" i="0" dirty="0">
              <a:solidFill>
                <a:schemeClr val="dk1"/>
              </a:solidFill>
              <a:effectLst/>
              <a:latin typeface="French Script MT" panose="03020402040607040605" pitchFamily="66" charset="0"/>
              <a:ea typeface="+mn-ea"/>
              <a:cs typeface="+mn-cs"/>
            </a:endParaRPr>
          </a:p>
          <a:p>
            <a:endParaRPr lang="fr-FR" sz="1100" b="1" i="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A8753C5C-5A9B-47A2-B769-426A7D2F74D0}"/>
              </a:ext>
            </a:extLst>
          </p:cNvPr>
          <p:cNvPicPr>
            <a:picLocks noChangeAspect="1" noChangeArrowheads="1"/>
          </p:cNvPicPr>
          <p:nvPr/>
        </p:nvPicPr>
        <p:blipFill>
          <a:blip r:embed="rId3" cstate="print">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l="2725" t="2452" r="2242" b="1758"/>
          <a:stretch>
            <a:fillRect/>
          </a:stretch>
        </p:blipFill>
        <p:spPr bwMode="auto">
          <a:xfrm>
            <a:off x="7285703" y="29976"/>
            <a:ext cx="1493611" cy="19448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Domaine du Calcernier La Charline Châteauneuf-du-Pape">
            <a:extLst>
              <a:ext uri="{FF2B5EF4-FFF2-40B4-BE49-F238E27FC236}">
                <a16:creationId xmlns:a16="http://schemas.microsoft.com/office/drawing/2014/main" id="{74E1B1F2-C58B-1B76-957D-CB4AEB563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688" y="2130066"/>
            <a:ext cx="1254625" cy="44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Tonneau De Vin Png, Vecteurs, PSD et Icônes Pour Téléchargement Gratuit |  Pngtree">
            <a:extLst>
              <a:ext uri="{FF2B5EF4-FFF2-40B4-BE49-F238E27FC236}">
                <a16:creationId xmlns:a16="http://schemas.microsoft.com/office/drawing/2014/main" id="{1F5B077A-1855-ADD4-6E52-E33A601ED1D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71705" y="4523893"/>
            <a:ext cx="2148066" cy="2177679"/>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A2483A3-234D-F715-B6BA-C686B982DEC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229" y="2130066"/>
            <a:ext cx="2279593" cy="4787654"/>
          </a:xfrm>
          <a:prstGeom prst="rect">
            <a:avLst/>
          </a:prstGeom>
        </p:spPr>
      </p:pic>
      <p:sp>
        <p:nvSpPr>
          <p:cNvPr id="4" name="ZoneTexte 3">
            <a:extLst>
              <a:ext uri="{FF2B5EF4-FFF2-40B4-BE49-F238E27FC236}">
                <a16:creationId xmlns:a16="http://schemas.microsoft.com/office/drawing/2014/main" id="{F7FA42C1-CCE3-B601-ED82-04BC98B2BFD0}"/>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3614424287"/>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6ED1-5513-8709-6641-5B05FAB7412E}"/>
            </a:ext>
          </a:extLst>
        </p:cNvPr>
        <p:cNvGrpSpPr/>
        <p:nvPr/>
      </p:nvGrpSpPr>
      <p:grpSpPr>
        <a:xfrm>
          <a:off x="0" y="0"/>
          <a:ext cx="0" cy="0"/>
          <a:chOff x="0" y="0"/>
          <a:chExt cx="0" cy="0"/>
        </a:xfrm>
      </p:grpSpPr>
      <p:pic>
        <p:nvPicPr>
          <p:cNvPr id="2" name="Image 1" descr="Verre De Vin Et De Raisins PNG , Un Verre De Vin, Et Raisins, Vin Image PNG  pour le téléchargement libre">
            <a:extLst>
              <a:ext uri="{FF2B5EF4-FFF2-40B4-BE49-F238E27FC236}">
                <a16:creationId xmlns:a16="http://schemas.microsoft.com/office/drawing/2014/main" id="{76D6FB9E-7753-752E-A0F6-FF3E084CB3A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957" y="250529"/>
            <a:ext cx="3643046" cy="364304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415E9598-23DE-4B85-8D4C-D8393AD22A5E}"/>
              </a:ext>
            </a:extLst>
          </p:cNvPr>
          <p:cNvSpPr txBox="1"/>
          <p:nvPr/>
        </p:nvSpPr>
        <p:spPr>
          <a:xfrm>
            <a:off x="3961003" y="1468452"/>
            <a:ext cx="8191670" cy="48793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E</a:t>
            </a:r>
            <a:r>
              <a:rPr lang="fr-FR" sz="1600" b="0" i="1" dirty="0">
                <a:solidFill>
                  <a:schemeClr val="dk1"/>
                </a:solidFill>
                <a:effectLst/>
                <a:latin typeface="+mn-lt"/>
                <a:ea typeface="+mn-ea"/>
                <a:cs typeface="+mn-cs"/>
              </a:rPr>
              <a:t>n 1962, mes grands-parents                          Hélène et Maurice Laurent, sont tombés amoureux de cette ferme et des terres attenantes sur la commune de Grillon et de Valréas situé dans l’Enclave des papes au Sud de la Drôme Provençale. Leur première activité a été l’élevage bovin avec une vingtaine de vaches laitières et leurs veaux. Cela a permis d’enrichir les terres avant de diversifier les cultures, comme les asperges, tomates, lavandes, melons.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Vers la fin des années 60, ils décidèrent de défricher des parcelles sur un plateaux bien exposé face au Mont Ventoux, un énorme travail fut réalisé de leur part afin d’y implanter les premières parcelles de vignes !</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Mon grand-père était membre fondateur de la cave de St Pantaléon les vignes, puis ils ont créé leur propre </a:t>
            </a:r>
            <a:r>
              <a:rPr lang="fr-FR" sz="1600" i="1" dirty="0"/>
              <a:t>cave « </a:t>
            </a:r>
            <a:r>
              <a:rPr lang="fr-FR" sz="2000" b="1" i="1" dirty="0"/>
              <a:t>Domaine de </a:t>
            </a:r>
            <a:r>
              <a:rPr lang="fr-FR" sz="2000" b="1" i="1" dirty="0" err="1"/>
              <a:t>Deydière</a:t>
            </a:r>
            <a:r>
              <a:rPr lang="fr-FR" sz="2000" b="1" i="1" dirty="0"/>
              <a:t> </a:t>
            </a:r>
            <a:r>
              <a:rPr lang="fr-FR" sz="1600" i="1" dirty="0"/>
              <a:t>»</a:t>
            </a:r>
            <a:r>
              <a:rPr lang="fr-FR" sz="1600" b="0" i="1" dirty="0">
                <a:solidFill>
                  <a:schemeClr val="dk1"/>
                </a:solidFill>
                <a:effectLst/>
                <a:latin typeface="+mn-lt"/>
                <a:ea typeface="+mn-ea"/>
                <a:cs typeface="+mn-cs"/>
              </a:rPr>
              <a:t> d’Avril à Août 1974 et ont obtenu en début d’année 1975, leur première médaille d’argent à la foire de Mâcon. </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Aujourd’hui, mes études sur la gestion des milieux naturels et ruraux me permettent de reprendre le flambeau familial dans le même état </a:t>
            </a:r>
          </a:p>
          <a:p>
            <a:r>
              <a:rPr lang="fr-FR" sz="1600" b="0" i="1" dirty="0">
                <a:solidFill>
                  <a:schemeClr val="dk1"/>
                </a:solidFill>
                <a:effectLst/>
                <a:latin typeface="+mn-lt"/>
                <a:ea typeface="+mn-ea"/>
                <a:cs typeface="+mn-cs"/>
              </a:rPr>
              <a:t>d’esprit, et à long terme, mettre en place de nombreuses actions </a:t>
            </a:r>
          </a:p>
          <a:p>
            <a:r>
              <a:rPr lang="fr-FR" sz="1600" b="0" i="1" dirty="0">
                <a:solidFill>
                  <a:schemeClr val="dk1"/>
                </a:solidFill>
                <a:effectLst/>
                <a:latin typeface="+mn-lt"/>
                <a:ea typeface="+mn-ea"/>
                <a:cs typeface="+mn-cs"/>
              </a:rPr>
              <a:t>qui me tiennent à </a:t>
            </a:r>
            <a:r>
              <a:rPr lang="fr-FR" sz="1600" b="0" i="1" dirty="0" err="1">
                <a:solidFill>
                  <a:schemeClr val="dk1"/>
                </a:solidFill>
                <a:effectLst/>
                <a:latin typeface="+mn-lt"/>
                <a:ea typeface="+mn-ea"/>
                <a:cs typeface="+mn-cs"/>
              </a:rPr>
              <a:t>coeur</a:t>
            </a:r>
            <a:r>
              <a:rPr lang="fr-FR" sz="1600" b="0" i="1" dirty="0">
                <a:solidFill>
                  <a:schemeClr val="dk1"/>
                </a:solidFill>
                <a:effectLst/>
                <a:latin typeface="+mn-lt"/>
                <a:ea typeface="+mn-ea"/>
                <a:cs typeface="+mn-cs"/>
              </a:rPr>
              <a:t> pour le développement de la biodiversité et </a:t>
            </a:r>
          </a:p>
          <a:p>
            <a:r>
              <a:rPr lang="fr-FR" sz="1600" b="0" i="1" dirty="0">
                <a:solidFill>
                  <a:schemeClr val="dk1"/>
                </a:solidFill>
                <a:effectLst/>
                <a:latin typeface="+mn-lt"/>
                <a:ea typeface="+mn-ea"/>
                <a:cs typeface="+mn-cs"/>
              </a:rPr>
              <a:t>transmettre cet amour de la nature aux jeunes générations. »</a:t>
            </a:r>
            <a:endParaRPr lang="fr-FR" sz="1600" b="0" i="0" dirty="0">
              <a:solidFill>
                <a:schemeClr val="dk1"/>
              </a:solidFill>
              <a:effectLst/>
              <a:latin typeface="+mn-lt"/>
              <a:ea typeface="+mn-ea"/>
              <a:cs typeface="+mn-cs"/>
            </a:endParaRPr>
          </a:p>
          <a:p>
            <a:pPr algn="ctr"/>
            <a:endParaRPr lang="fr-FR" sz="1600" b="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2C77EBA9-1CAF-41E5-A21D-49DFAFD676D5}"/>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68016" y="-19246"/>
            <a:ext cx="1418043" cy="18493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a:extLst>
              <a:ext uri="{FF2B5EF4-FFF2-40B4-BE49-F238E27FC236}">
                <a16:creationId xmlns:a16="http://schemas.microsoft.com/office/drawing/2014/main" id="{36D307E7-76A5-36FF-B580-33838DDC36DB}"/>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428" r="17400" b="7425"/>
          <a:stretch>
            <a:fillRect/>
          </a:stretch>
        </p:blipFill>
        <p:spPr bwMode="auto">
          <a:xfrm>
            <a:off x="2405518" y="1728114"/>
            <a:ext cx="1555485" cy="487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Arômes Et Promesses Le Tonneau Révèle Ses Secrets PNG , Vin Rouge, Peinte à  La Main, Tonneau De Vin Image PNG pour le téléchargement libre">
            <a:extLst>
              <a:ext uri="{FF2B5EF4-FFF2-40B4-BE49-F238E27FC236}">
                <a16:creationId xmlns:a16="http://schemas.microsoft.com/office/drawing/2014/main" id="{48B4BBCA-E5CF-4E35-A3BF-944B46F041FA}"/>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9445" b="11111"/>
          <a:stretch>
            <a:fillRect/>
          </a:stretch>
        </p:blipFill>
        <p:spPr bwMode="auto">
          <a:xfrm>
            <a:off x="10597189" y="5504463"/>
            <a:ext cx="1555484" cy="123574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8E71BDE1-D30D-5210-DFA0-187AF077EF0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072052"/>
            <a:ext cx="2279593" cy="4787654"/>
          </a:xfrm>
          <a:prstGeom prst="rect">
            <a:avLst/>
          </a:prstGeom>
        </p:spPr>
      </p:pic>
      <p:sp>
        <p:nvSpPr>
          <p:cNvPr id="4" name="ZoneTexte 3">
            <a:extLst>
              <a:ext uri="{FF2B5EF4-FFF2-40B4-BE49-F238E27FC236}">
                <a16:creationId xmlns:a16="http://schemas.microsoft.com/office/drawing/2014/main" id="{4D28D103-F2AD-13DA-49C5-7431268929E1}"/>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3967724569"/>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g_artimage_302070_3607091_2011082945408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325" y="744310"/>
            <a:ext cx="5606767" cy="5325364"/>
          </a:xfrm>
          <a:prstGeom prst="ellipse">
            <a:avLst/>
          </a:prstGeom>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Lst>
        </p:spPr>
      </p:pic>
      <p:sp>
        <p:nvSpPr>
          <p:cNvPr id="3" name="Rectangle 2"/>
          <p:cNvSpPr/>
          <p:nvPr/>
        </p:nvSpPr>
        <p:spPr>
          <a:xfrm>
            <a:off x="172877" y="3083827"/>
            <a:ext cx="2081931"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chemeClr val="tx1"/>
                  </a:solidFill>
                  <a:prstDash val="solid"/>
                </a:ln>
                <a:solidFill>
                  <a:schemeClr val="bg1"/>
                </a:solidFill>
                <a:effectLst/>
                <a:latin typeface="Courgette" panose="02000603070400060004" pitchFamily="2" charset="0"/>
                <a:cs typeface="Arabic Typesetting" panose="03020402040406030203" pitchFamily="66" charset="-78"/>
              </a:rPr>
              <a:t>Alsace </a:t>
            </a:r>
          </a:p>
        </p:txBody>
      </p:sp>
      <p:sp>
        <p:nvSpPr>
          <p:cNvPr id="8" name="Text Box 7"/>
          <p:cNvSpPr txBox="1">
            <a:spLocks noChangeArrowheads="1"/>
          </p:cNvSpPr>
          <p:nvPr/>
        </p:nvSpPr>
        <p:spPr bwMode="auto">
          <a:xfrm>
            <a:off x="0" y="-1"/>
            <a:ext cx="7221071" cy="21798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50000"/>
              </a:lnSpc>
              <a:spcBef>
                <a:spcPct val="0"/>
              </a:spcBef>
              <a:spcAft>
                <a:spcPct val="0"/>
              </a:spcAft>
              <a:buClrTx/>
              <a:buSzTx/>
              <a:buFontTx/>
              <a:buNone/>
              <a:tabLst/>
            </a:pPr>
            <a:r>
              <a:rPr lang="fr-FR" altLang="fr-FR" sz="8800" u="sng" dirty="0">
                <a:ln w="13462">
                  <a:solidFill>
                    <a:schemeClr val="tx1"/>
                  </a:solidFill>
                  <a:prstDash val="solid"/>
                </a:ln>
                <a:solidFill>
                  <a:schemeClr val="bg1"/>
                </a:solidFill>
                <a:effectLst>
                  <a:outerShdw blurRad="38100" dist="38100" dir="2700000" algn="tl">
                    <a:srgbClr val="000000">
                      <a:alpha val="43137"/>
                    </a:srgbClr>
                  </a:outerShdw>
                </a:effectLst>
                <a:latin typeface="French Script MT" panose="03020402040607040605" pitchFamily="66" charset="0"/>
              </a:rPr>
              <a:t>Régions présentes</a:t>
            </a:r>
            <a:endParaRPr kumimoji="0" lang="fr-FR" altLang="fr-FR" sz="4000" i="0" u="sng" strike="noStrike" normalizeH="0" baseline="0" dirty="0">
              <a:ln w="13462">
                <a:solidFill>
                  <a:schemeClr val="tx1"/>
                </a:solidFill>
                <a:prstDash val="solid"/>
              </a:ln>
              <a:solidFill>
                <a:schemeClr val="bg1"/>
              </a:solidFill>
              <a:effectLst>
                <a:outerShdw blurRad="38100" dist="38100" dir="2700000" algn="tl">
                  <a:srgbClr val="000000">
                    <a:alpha val="43137"/>
                  </a:srgbClr>
                </a:outerShdw>
              </a:effectLst>
              <a:latin typeface="French Script MT" panose="03020402040607040605" pitchFamily="66" charset="0"/>
            </a:endParaRPr>
          </a:p>
        </p:txBody>
      </p:sp>
      <p:sp>
        <p:nvSpPr>
          <p:cNvPr id="9" name="Rectangle 8"/>
          <p:cNvSpPr/>
          <p:nvPr/>
        </p:nvSpPr>
        <p:spPr>
          <a:xfrm>
            <a:off x="172876" y="3714203"/>
            <a:ext cx="2860276"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ysClr val="windowText" lastClr="000000"/>
                </a:solidFill>
                <a:effectLst/>
                <a:latin typeface="Courgette" panose="02000603070400060004" pitchFamily="2" charset="0"/>
              </a:rPr>
              <a:t>Bourgogne </a:t>
            </a:r>
          </a:p>
        </p:txBody>
      </p:sp>
      <p:sp>
        <p:nvSpPr>
          <p:cNvPr id="10" name="Rectangle 9"/>
          <p:cNvSpPr/>
          <p:nvPr/>
        </p:nvSpPr>
        <p:spPr>
          <a:xfrm>
            <a:off x="172876" y="4484712"/>
            <a:ext cx="2860276"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ysClr val="windowText" lastClr="000000"/>
                </a:solidFill>
                <a:effectLst/>
                <a:latin typeface="Courgette" panose="02000603070400060004" pitchFamily="2" charset="0"/>
              </a:rPr>
              <a:t>Beaujolais </a:t>
            </a:r>
          </a:p>
        </p:txBody>
      </p:sp>
      <p:sp>
        <p:nvSpPr>
          <p:cNvPr id="11" name="Rectangle 10"/>
          <p:cNvSpPr/>
          <p:nvPr/>
        </p:nvSpPr>
        <p:spPr>
          <a:xfrm>
            <a:off x="172876" y="5255221"/>
            <a:ext cx="2860276"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ysClr val="windowText" lastClr="000000"/>
                </a:solidFill>
                <a:effectLst/>
                <a:latin typeface="Courgette" panose="02000603070400060004" pitchFamily="2" charset="0"/>
              </a:rPr>
              <a:t>Bordeaux </a:t>
            </a:r>
          </a:p>
        </p:txBody>
      </p:sp>
      <p:sp>
        <p:nvSpPr>
          <p:cNvPr id="13" name="Rectangle 12"/>
          <p:cNvSpPr/>
          <p:nvPr/>
        </p:nvSpPr>
        <p:spPr>
          <a:xfrm>
            <a:off x="3270849" y="5353300"/>
            <a:ext cx="3023616"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chemeClr val="bg1"/>
                  </a:solidFill>
                  <a:prstDash val="solid"/>
                </a:ln>
                <a:solidFill>
                  <a:srgbClr val="FF3399"/>
                </a:solidFill>
                <a:effectLst/>
                <a:latin typeface="Courgette" panose="02000603070400060004" pitchFamily="2" charset="0"/>
              </a:rPr>
              <a:t>Val de Loire </a:t>
            </a:r>
          </a:p>
        </p:txBody>
      </p:sp>
      <p:sp>
        <p:nvSpPr>
          <p:cNvPr id="14" name="Rectangle 13"/>
          <p:cNvSpPr/>
          <p:nvPr/>
        </p:nvSpPr>
        <p:spPr>
          <a:xfrm>
            <a:off x="3284944" y="3098502"/>
            <a:ext cx="2860276"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chemeClr val="bg1"/>
                  </a:solidFill>
                  <a:prstDash val="solid"/>
                </a:ln>
                <a:solidFill>
                  <a:srgbClr val="FF3399"/>
                </a:solidFill>
                <a:effectLst/>
                <a:latin typeface="Courgette" panose="02000603070400060004" pitchFamily="2" charset="0"/>
              </a:rPr>
              <a:t>Provence </a:t>
            </a:r>
          </a:p>
        </p:txBody>
      </p:sp>
      <p:sp>
        <p:nvSpPr>
          <p:cNvPr id="15" name="Rectangle 14"/>
          <p:cNvSpPr/>
          <p:nvPr/>
        </p:nvSpPr>
        <p:spPr>
          <a:xfrm>
            <a:off x="3223080" y="6052822"/>
            <a:ext cx="4030708"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chemeClr val="bg1"/>
                </a:solidFill>
                <a:effectLst/>
                <a:latin typeface="Courgette" panose="02000603070400060004" pitchFamily="2" charset="0"/>
              </a:rPr>
              <a:t>Vallée du Rhône </a:t>
            </a:r>
          </a:p>
        </p:txBody>
      </p:sp>
      <p:sp>
        <p:nvSpPr>
          <p:cNvPr id="16" name="Rectangle 15"/>
          <p:cNvSpPr/>
          <p:nvPr/>
        </p:nvSpPr>
        <p:spPr>
          <a:xfrm>
            <a:off x="3302860" y="2416379"/>
            <a:ext cx="2721854"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ysClr val="windowText" lastClr="000000"/>
                </a:solidFill>
                <a:effectLst/>
                <a:latin typeface="Courgette" panose="02000603070400060004" pitchFamily="2" charset="0"/>
              </a:rPr>
              <a:t>Languedoc </a:t>
            </a:r>
          </a:p>
        </p:txBody>
      </p:sp>
      <p:sp>
        <p:nvSpPr>
          <p:cNvPr id="17" name="Rectangle 16"/>
          <p:cNvSpPr/>
          <p:nvPr/>
        </p:nvSpPr>
        <p:spPr>
          <a:xfrm>
            <a:off x="172876" y="6028735"/>
            <a:ext cx="3023616"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chemeClr val="tx1"/>
                  </a:solidFill>
                  <a:prstDash val="solid"/>
                </a:ln>
                <a:solidFill>
                  <a:schemeClr val="bg1"/>
                </a:solidFill>
                <a:effectLst/>
                <a:latin typeface="Courgette" panose="02000603070400060004" pitchFamily="2" charset="0"/>
              </a:rPr>
              <a:t>Champagne </a:t>
            </a:r>
          </a:p>
        </p:txBody>
      </p:sp>
      <p:sp>
        <p:nvSpPr>
          <p:cNvPr id="23" name="Rectangle 22"/>
          <p:cNvSpPr/>
          <p:nvPr/>
        </p:nvSpPr>
        <p:spPr>
          <a:xfrm>
            <a:off x="3301265" y="3815494"/>
            <a:ext cx="2725044"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ysClr val="windowText" lastClr="000000"/>
                </a:solidFill>
                <a:effectLst/>
                <a:latin typeface="Courgette" panose="02000603070400060004" pitchFamily="2" charset="0"/>
              </a:rPr>
              <a:t>Roussillon </a:t>
            </a:r>
          </a:p>
        </p:txBody>
      </p:sp>
      <p:sp>
        <p:nvSpPr>
          <p:cNvPr id="6" name="ZoneTexte 5"/>
          <p:cNvSpPr txBox="1"/>
          <p:nvPr/>
        </p:nvSpPr>
        <p:spPr>
          <a:xfrm>
            <a:off x="6897257" y="5002934"/>
            <a:ext cx="881542" cy="276999"/>
          </a:xfrm>
          <a:prstGeom prst="rect">
            <a:avLst/>
          </a:prstGeom>
          <a:noFill/>
        </p:spPr>
        <p:txBody>
          <a:bodyPr wrap="square" rtlCol="0">
            <a:spAutoFit/>
          </a:bodyPr>
          <a:lstStyle/>
          <a:p>
            <a:r>
              <a:rPr lang="fr-FR" sz="1200" b="1" dirty="0">
                <a:solidFill>
                  <a:schemeClr val="tx2">
                    <a:lumMod val="60000"/>
                    <a:lumOff val="40000"/>
                  </a:schemeClr>
                </a:solidFill>
              </a:rPr>
              <a:t>Sud-Ouest</a:t>
            </a:r>
          </a:p>
        </p:txBody>
      </p:sp>
      <p:sp>
        <p:nvSpPr>
          <p:cNvPr id="33" name="Rectangle 32"/>
          <p:cNvSpPr/>
          <p:nvPr/>
        </p:nvSpPr>
        <p:spPr>
          <a:xfrm>
            <a:off x="3305215" y="4541592"/>
            <a:ext cx="2725044" cy="707886"/>
          </a:xfrm>
          <a:prstGeom prst="rect">
            <a:avLst/>
          </a:prstGeom>
        </p:spPr>
        <p:txBody>
          <a:bodyPr wrap="square">
            <a:spAutoFit/>
          </a:bodyPr>
          <a:lstStyle/>
          <a:p>
            <a:pPr lvl="0" eaLnBrk="0" fontAlgn="base" hangingPunct="0">
              <a:spcBef>
                <a:spcPct val="0"/>
              </a:spcBef>
              <a:spcAft>
                <a:spcPct val="0"/>
              </a:spcAft>
            </a:pPr>
            <a:r>
              <a:rPr lang="fr-FR" altLang="fr-FR" sz="4000" b="1" dirty="0">
                <a:ln w="19050">
                  <a:solidFill>
                    <a:srgbClr val="FF0000"/>
                  </a:solidFill>
                  <a:prstDash val="solid"/>
                </a:ln>
                <a:solidFill>
                  <a:schemeClr val="bg1"/>
                </a:solidFill>
                <a:effectLst/>
                <a:latin typeface="Courgette" panose="02000603070400060004" pitchFamily="2" charset="0"/>
              </a:rPr>
              <a:t>Sud - ouest </a:t>
            </a:r>
          </a:p>
        </p:txBody>
      </p:sp>
      <p:pic>
        <p:nvPicPr>
          <p:cNvPr id="28" name="Image 27">
            <a:extLst>
              <a:ext uri="{FF2B5EF4-FFF2-40B4-BE49-F238E27FC236}">
                <a16:creationId xmlns:a16="http://schemas.microsoft.com/office/drawing/2014/main" id="{2C788792-6117-2052-7E71-D24DAE813B1B}"/>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flipH="1">
            <a:off x="9852255" y="2503001"/>
            <a:ext cx="900000" cy="1008000"/>
          </a:xfrm>
          <a:prstGeom prst="rect">
            <a:avLst/>
          </a:prstGeom>
        </p:spPr>
      </p:pic>
      <p:pic>
        <p:nvPicPr>
          <p:cNvPr id="29" name="Image 28">
            <a:extLst>
              <a:ext uri="{FF2B5EF4-FFF2-40B4-BE49-F238E27FC236}">
                <a16:creationId xmlns:a16="http://schemas.microsoft.com/office/drawing/2014/main" id="{478628D2-4C1C-8CDA-7741-ECD43418815B}"/>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8130554" y="3404067"/>
            <a:ext cx="900000" cy="1008000"/>
          </a:xfrm>
          <a:prstGeom prst="rect">
            <a:avLst/>
          </a:prstGeom>
        </p:spPr>
      </p:pic>
      <p:pic>
        <p:nvPicPr>
          <p:cNvPr id="30" name="Image 29">
            <a:extLst>
              <a:ext uri="{FF2B5EF4-FFF2-40B4-BE49-F238E27FC236}">
                <a16:creationId xmlns:a16="http://schemas.microsoft.com/office/drawing/2014/main" id="{01892A47-10A3-D72D-E8AA-A8A1AA3915D5}"/>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flipH="1">
            <a:off x="9150693" y="2842999"/>
            <a:ext cx="900000" cy="1008000"/>
          </a:xfrm>
          <a:prstGeom prst="rect">
            <a:avLst/>
          </a:prstGeom>
        </p:spPr>
      </p:pic>
      <p:pic>
        <p:nvPicPr>
          <p:cNvPr id="31" name="Image 30">
            <a:extLst>
              <a:ext uri="{FF2B5EF4-FFF2-40B4-BE49-F238E27FC236}">
                <a16:creationId xmlns:a16="http://schemas.microsoft.com/office/drawing/2014/main" id="{9E28E726-52AC-FD01-7618-9E0E69456B2E}"/>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397121" y="4391535"/>
            <a:ext cx="900000" cy="1008000"/>
          </a:xfrm>
          <a:prstGeom prst="rect">
            <a:avLst/>
          </a:prstGeom>
        </p:spPr>
      </p:pic>
      <p:pic>
        <p:nvPicPr>
          <p:cNvPr id="32" name="Image 31">
            <a:extLst>
              <a:ext uri="{FF2B5EF4-FFF2-40B4-BE49-F238E27FC236}">
                <a16:creationId xmlns:a16="http://schemas.microsoft.com/office/drawing/2014/main" id="{60C23ABE-E9B2-F0E5-E3E0-603DFE0134D4}"/>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7930525" y="1725475"/>
            <a:ext cx="900000" cy="1008000"/>
          </a:xfrm>
          <a:prstGeom prst="rect">
            <a:avLst/>
          </a:prstGeom>
        </p:spPr>
      </p:pic>
      <p:pic>
        <p:nvPicPr>
          <p:cNvPr id="34" name="Image 33">
            <a:extLst>
              <a:ext uri="{FF2B5EF4-FFF2-40B4-BE49-F238E27FC236}">
                <a16:creationId xmlns:a16="http://schemas.microsoft.com/office/drawing/2014/main" id="{F86A5E98-96B0-5CD7-A4F5-31155C02B9BB}"/>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flipH="1">
            <a:off x="8625729" y="4972249"/>
            <a:ext cx="900000" cy="1008000"/>
          </a:xfrm>
          <a:prstGeom prst="rect">
            <a:avLst/>
          </a:prstGeom>
        </p:spPr>
      </p:pic>
      <p:pic>
        <p:nvPicPr>
          <p:cNvPr id="35" name="Image 34">
            <a:extLst>
              <a:ext uri="{FF2B5EF4-FFF2-40B4-BE49-F238E27FC236}">
                <a16:creationId xmlns:a16="http://schemas.microsoft.com/office/drawing/2014/main" id="{683CF00C-7193-A209-096C-417AD67C0275}"/>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flipH="1">
            <a:off x="10049644" y="4809674"/>
            <a:ext cx="900000" cy="1008000"/>
          </a:xfrm>
          <a:prstGeom prst="rect">
            <a:avLst/>
          </a:prstGeom>
        </p:spPr>
      </p:pic>
      <p:pic>
        <p:nvPicPr>
          <p:cNvPr id="36" name="Image 35">
            <a:extLst>
              <a:ext uri="{FF2B5EF4-FFF2-40B4-BE49-F238E27FC236}">
                <a16:creationId xmlns:a16="http://schemas.microsoft.com/office/drawing/2014/main" id="{045F89D3-947E-F1FD-55B3-5629A95FEF74}"/>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7565950" y="5548822"/>
            <a:ext cx="900000" cy="1008000"/>
          </a:xfrm>
          <a:prstGeom prst="rect">
            <a:avLst/>
          </a:prstGeom>
        </p:spPr>
      </p:pic>
      <p:pic>
        <p:nvPicPr>
          <p:cNvPr id="37" name="Image 36">
            <a:extLst>
              <a:ext uri="{FF2B5EF4-FFF2-40B4-BE49-F238E27FC236}">
                <a16:creationId xmlns:a16="http://schemas.microsoft.com/office/drawing/2014/main" id="{45DA6719-844E-A9C0-9F69-AF1FFA00A1F6}"/>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7239418" y="4659085"/>
            <a:ext cx="900000" cy="1008000"/>
          </a:xfrm>
          <a:prstGeom prst="rect">
            <a:avLst/>
          </a:prstGeom>
        </p:spPr>
      </p:pic>
      <p:pic>
        <p:nvPicPr>
          <p:cNvPr id="38" name="Image 37">
            <a:extLst>
              <a:ext uri="{FF2B5EF4-FFF2-40B4-BE49-F238E27FC236}">
                <a16:creationId xmlns:a16="http://schemas.microsoft.com/office/drawing/2014/main" id="{13215CC0-1A3E-FD77-B86C-254BE4A3CF45}"/>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a:off x="6513593" y="2781706"/>
            <a:ext cx="900000" cy="1008000"/>
          </a:xfrm>
          <a:prstGeom prst="rect">
            <a:avLst/>
          </a:prstGeom>
        </p:spPr>
      </p:pic>
      <p:pic>
        <p:nvPicPr>
          <p:cNvPr id="39" name="Image 38">
            <a:extLst>
              <a:ext uri="{FF2B5EF4-FFF2-40B4-BE49-F238E27FC236}">
                <a16:creationId xmlns:a16="http://schemas.microsoft.com/office/drawing/2014/main" id="{E3DD9801-2367-E145-8262-E5CA726FE619}"/>
              </a:ext>
            </a:extLst>
          </p:cNvPr>
          <p:cNvPicPr preferRelativeResize="0">
            <a:picLocks/>
          </p:cNvPicPr>
          <p:nvPr/>
        </p:nvPicPr>
        <p:blipFill>
          <a:blip r:embed="rId4" cstate="print">
            <a:extLst>
              <a:ext uri="{28A0092B-C50C-407E-A947-70E740481C1C}">
                <a14:useLocalDpi xmlns:a14="http://schemas.microsoft.com/office/drawing/2010/main" val="0"/>
              </a:ext>
            </a:extLst>
          </a:blip>
          <a:stretch>
            <a:fillRect/>
          </a:stretch>
        </p:blipFill>
        <p:spPr>
          <a:xfrm flipH="1">
            <a:off x="9178385" y="4015001"/>
            <a:ext cx="900000" cy="1008000"/>
          </a:xfrm>
          <a:prstGeom prst="rect">
            <a:avLst/>
          </a:prstGeom>
        </p:spPr>
      </p:pic>
    </p:spTree>
    <p:custDataLst>
      <p:tags r:id="rId1"/>
    </p:custDataLst>
    <p:extLst>
      <p:ext uri="{BB962C8B-B14F-4D97-AF65-F5344CB8AC3E}">
        <p14:creationId xmlns:p14="http://schemas.microsoft.com/office/powerpoint/2010/main" val="672881323"/>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 presetClass="entr" presetSubtype="9" fill="hold"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000" fill="hold"/>
                                        <p:tgtEl>
                                          <p:spTgt spid="28"/>
                                        </p:tgtEl>
                                        <p:attrNameLst>
                                          <p:attrName>ppt_x</p:attrName>
                                        </p:attrNameLst>
                                      </p:cBhvr>
                                      <p:tavLst>
                                        <p:tav tm="0">
                                          <p:val>
                                            <p:strVal val="0-#ppt_w/2"/>
                                          </p:val>
                                        </p:tav>
                                        <p:tav tm="100000">
                                          <p:val>
                                            <p:strVal val="#ppt_x"/>
                                          </p:val>
                                        </p:tav>
                                      </p:tavLst>
                                    </p:anim>
                                    <p:anim calcmode="lin" valueType="num">
                                      <p:cBhvr additive="base">
                                        <p:cTn id="19" dur="1000" fill="hold"/>
                                        <p:tgtEl>
                                          <p:spTgt spid="28"/>
                                        </p:tgtEl>
                                        <p:attrNameLst>
                                          <p:attrName>ppt_y</p:attrName>
                                        </p:attrNameLst>
                                      </p:cBhvr>
                                      <p:tavLst>
                                        <p:tav tm="0">
                                          <p:val>
                                            <p:strVal val="0-#ppt_h/2"/>
                                          </p:val>
                                        </p:tav>
                                        <p:tav tm="100000">
                                          <p:val>
                                            <p:strVal val="#ppt_y"/>
                                          </p:val>
                                        </p:tav>
                                      </p:tavLst>
                                    </p:anim>
                                  </p:childTnLst>
                                </p:cTn>
                              </p:par>
                            </p:childTnLst>
                          </p:cTn>
                        </p:par>
                        <p:par>
                          <p:cTn id="20" fill="hold">
                            <p:stCondLst>
                              <p:cond delay="2000"/>
                            </p:stCondLst>
                            <p:childTnLst>
                              <p:par>
                                <p:cTn id="21" presetID="25"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6" dur="1000" fill="hold"/>
                                        <p:tgtEl>
                                          <p:spTgt spid="9"/>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9"/>
                                        </p:tgtEl>
                                      </p:cBhvr>
                                    </p:animEffect>
                                  </p:childTnLst>
                                </p:cTn>
                              </p:par>
                            </p:childTnLst>
                          </p:cTn>
                        </p:par>
                        <p:par>
                          <p:cTn id="31" fill="hold">
                            <p:stCondLst>
                              <p:cond delay="3000"/>
                            </p:stCondLst>
                            <p:childTnLst>
                              <p:par>
                                <p:cTn id="32" presetID="2" presetClass="entr" presetSubtype="9"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1000" fill="hold"/>
                                        <p:tgtEl>
                                          <p:spTgt spid="30"/>
                                        </p:tgtEl>
                                        <p:attrNameLst>
                                          <p:attrName>ppt_x</p:attrName>
                                        </p:attrNameLst>
                                      </p:cBhvr>
                                      <p:tavLst>
                                        <p:tav tm="0">
                                          <p:val>
                                            <p:strVal val="0-#ppt_w/2"/>
                                          </p:val>
                                        </p:tav>
                                        <p:tav tm="100000">
                                          <p:val>
                                            <p:strVal val="#ppt_x"/>
                                          </p:val>
                                        </p:tav>
                                      </p:tavLst>
                                    </p:anim>
                                    <p:anim calcmode="lin" valueType="num">
                                      <p:cBhvr additive="base">
                                        <p:cTn id="35" dur="1000" fill="hold"/>
                                        <p:tgtEl>
                                          <p:spTgt spid="30"/>
                                        </p:tgtEl>
                                        <p:attrNameLst>
                                          <p:attrName>ppt_y</p:attrName>
                                        </p:attrNameLst>
                                      </p:cBhvr>
                                      <p:tavLst>
                                        <p:tav tm="0">
                                          <p:val>
                                            <p:strVal val="0-#ppt_h/2"/>
                                          </p:val>
                                        </p:tav>
                                        <p:tav tm="100000">
                                          <p:val>
                                            <p:strVal val="#ppt_y"/>
                                          </p:val>
                                        </p:tav>
                                      </p:tavLst>
                                    </p:anim>
                                  </p:childTnLst>
                                </p:cTn>
                              </p:par>
                            </p:childTnLst>
                          </p:cTn>
                        </p:par>
                        <p:par>
                          <p:cTn id="36" fill="hold">
                            <p:stCondLst>
                              <p:cond delay="4000"/>
                            </p:stCondLst>
                            <p:childTnLst>
                              <p:par>
                                <p:cTn id="37" presetID="25"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0"/>
                                        </p:tgtEl>
                                      </p:cBhvr>
                                    </p:animEffect>
                                  </p:childTnLst>
                                </p:cTn>
                              </p:par>
                            </p:childTnLst>
                          </p:cTn>
                        </p:par>
                        <p:par>
                          <p:cTn id="47" fill="hold">
                            <p:stCondLst>
                              <p:cond delay="5000"/>
                            </p:stCondLst>
                            <p:childTnLst>
                              <p:par>
                                <p:cTn id="48" presetID="2" presetClass="entr" presetSubtype="9"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1000" fill="hold"/>
                                        <p:tgtEl>
                                          <p:spTgt spid="29"/>
                                        </p:tgtEl>
                                        <p:attrNameLst>
                                          <p:attrName>ppt_x</p:attrName>
                                        </p:attrNameLst>
                                      </p:cBhvr>
                                      <p:tavLst>
                                        <p:tav tm="0">
                                          <p:val>
                                            <p:strVal val="0-#ppt_w/2"/>
                                          </p:val>
                                        </p:tav>
                                        <p:tav tm="100000">
                                          <p:val>
                                            <p:strVal val="#ppt_x"/>
                                          </p:val>
                                        </p:tav>
                                      </p:tavLst>
                                    </p:anim>
                                    <p:anim calcmode="lin" valueType="num">
                                      <p:cBhvr additive="base">
                                        <p:cTn id="51" dur="1000" fill="hold"/>
                                        <p:tgtEl>
                                          <p:spTgt spid="29"/>
                                        </p:tgtEl>
                                        <p:attrNameLst>
                                          <p:attrName>ppt_y</p:attrName>
                                        </p:attrNameLst>
                                      </p:cBhvr>
                                      <p:tavLst>
                                        <p:tav tm="0">
                                          <p:val>
                                            <p:strVal val="0-#ppt_h/2"/>
                                          </p:val>
                                        </p:tav>
                                        <p:tav tm="100000">
                                          <p:val>
                                            <p:strVal val="#ppt_y"/>
                                          </p:val>
                                        </p:tav>
                                      </p:tavLst>
                                    </p:anim>
                                  </p:childTnLst>
                                </p:cTn>
                              </p:par>
                            </p:childTnLst>
                          </p:cTn>
                        </p:par>
                        <p:par>
                          <p:cTn id="52" fill="hold">
                            <p:stCondLst>
                              <p:cond delay="6000"/>
                            </p:stCondLst>
                            <p:childTnLst>
                              <p:par>
                                <p:cTn id="53" presetID="34" presetClass="emph" presetSubtype="0" fill="hold" grpId="0" nodeType="after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11"/>
                                        </p:tgtEl>
                                        <p:attrNameLst>
                                          <p:attrName>ppt_x</p:attrName>
                                          <p:attrName>ppt_y</p:attrName>
                                        </p:attrNameLst>
                                      </p:cBhvr>
                                    </p:animMotion>
                                    <p:animRot by="1500000">
                                      <p:cBhvr>
                                        <p:cTn id="55" dur="125" fill="hold">
                                          <p:stCondLst>
                                            <p:cond delay="0"/>
                                          </p:stCondLst>
                                        </p:cTn>
                                        <p:tgtEl>
                                          <p:spTgt spid="11"/>
                                        </p:tgtEl>
                                        <p:attrNameLst>
                                          <p:attrName>r</p:attrName>
                                        </p:attrNameLst>
                                      </p:cBhvr>
                                    </p:animRot>
                                    <p:animRot by="-1500000">
                                      <p:cBhvr>
                                        <p:cTn id="56" dur="125" fill="hold">
                                          <p:stCondLst>
                                            <p:cond delay="125"/>
                                          </p:stCondLst>
                                        </p:cTn>
                                        <p:tgtEl>
                                          <p:spTgt spid="11"/>
                                        </p:tgtEl>
                                        <p:attrNameLst>
                                          <p:attrName>r</p:attrName>
                                        </p:attrNameLst>
                                      </p:cBhvr>
                                    </p:animRot>
                                    <p:animRot by="-1500000">
                                      <p:cBhvr>
                                        <p:cTn id="57" dur="125" fill="hold">
                                          <p:stCondLst>
                                            <p:cond delay="250"/>
                                          </p:stCondLst>
                                        </p:cTn>
                                        <p:tgtEl>
                                          <p:spTgt spid="11"/>
                                        </p:tgtEl>
                                        <p:attrNameLst>
                                          <p:attrName>r</p:attrName>
                                        </p:attrNameLst>
                                      </p:cBhvr>
                                    </p:animRot>
                                    <p:animRot by="1500000">
                                      <p:cBhvr>
                                        <p:cTn id="58" dur="125" fill="hold">
                                          <p:stCondLst>
                                            <p:cond delay="375"/>
                                          </p:stCondLst>
                                        </p:cTn>
                                        <p:tgtEl>
                                          <p:spTgt spid="11"/>
                                        </p:tgtEl>
                                        <p:attrNameLst>
                                          <p:attrName>r</p:attrName>
                                        </p:attrNameLst>
                                      </p:cBhvr>
                                    </p:animRot>
                                  </p:childTnLst>
                                </p:cTn>
                              </p:par>
                            </p:childTnLst>
                          </p:cTn>
                        </p:par>
                        <p:par>
                          <p:cTn id="59" fill="hold">
                            <p:stCondLst>
                              <p:cond delay="6850"/>
                            </p:stCondLst>
                            <p:childTnLst>
                              <p:par>
                                <p:cTn id="60" presetID="2" presetClass="entr" presetSubtype="9" fill="hold"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1000" fill="hold"/>
                                        <p:tgtEl>
                                          <p:spTgt spid="31"/>
                                        </p:tgtEl>
                                        <p:attrNameLst>
                                          <p:attrName>ppt_x</p:attrName>
                                        </p:attrNameLst>
                                      </p:cBhvr>
                                      <p:tavLst>
                                        <p:tav tm="0">
                                          <p:val>
                                            <p:strVal val="0-#ppt_w/2"/>
                                          </p:val>
                                        </p:tav>
                                        <p:tav tm="100000">
                                          <p:val>
                                            <p:strVal val="#ppt_x"/>
                                          </p:val>
                                        </p:tav>
                                      </p:tavLst>
                                    </p:anim>
                                    <p:anim calcmode="lin" valueType="num">
                                      <p:cBhvr additive="base">
                                        <p:cTn id="63" dur="1000" fill="hold"/>
                                        <p:tgtEl>
                                          <p:spTgt spid="31"/>
                                        </p:tgtEl>
                                        <p:attrNameLst>
                                          <p:attrName>ppt_y</p:attrName>
                                        </p:attrNameLst>
                                      </p:cBhvr>
                                      <p:tavLst>
                                        <p:tav tm="0">
                                          <p:val>
                                            <p:strVal val="0-#ppt_h/2"/>
                                          </p:val>
                                        </p:tav>
                                        <p:tav tm="100000">
                                          <p:val>
                                            <p:strVal val="#ppt_y"/>
                                          </p:val>
                                        </p:tav>
                                      </p:tavLst>
                                    </p:anim>
                                  </p:childTnLst>
                                </p:cTn>
                              </p:par>
                            </p:childTnLst>
                          </p:cTn>
                        </p:par>
                        <p:par>
                          <p:cTn id="64" fill="hold">
                            <p:stCondLst>
                              <p:cond delay="7850"/>
                            </p:stCondLst>
                            <p:childTnLst>
                              <p:par>
                                <p:cTn id="65" presetID="41" presetClass="entr" presetSubtype="0" fill="hold" grpId="0" nodeType="afterEffect">
                                  <p:stCondLst>
                                    <p:cond delay="0"/>
                                  </p:stCondLst>
                                  <p:iterate type="lt">
                                    <p:tmPct val="10000"/>
                                  </p:iterate>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8" dur="500" fill="hold"/>
                                        <p:tgtEl>
                                          <p:spTgt spid="17"/>
                                        </p:tgtEl>
                                        <p:attrNameLst>
                                          <p:attrName>ppt_y</p:attrName>
                                        </p:attrNameLst>
                                      </p:cBhvr>
                                      <p:tavLst>
                                        <p:tav tm="0">
                                          <p:val>
                                            <p:strVal val="#ppt_y"/>
                                          </p:val>
                                        </p:tav>
                                        <p:tav tm="100000">
                                          <p:val>
                                            <p:strVal val="#ppt_y"/>
                                          </p:val>
                                        </p:tav>
                                      </p:tavLst>
                                    </p:anim>
                                    <p:anim calcmode="lin" valueType="num">
                                      <p:cBhvr>
                                        <p:cTn id="69"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70"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71" dur="500" tmFilter="0,0; .5, 1; 1, 1"/>
                                        <p:tgtEl>
                                          <p:spTgt spid="17"/>
                                        </p:tgtEl>
                                      </p:cBhvr>
                                    </p:animEffect>
                                  </p:childTnLst>
                                </p:cTn>
                              </p:par>
                            </p:childTnLst>
                          </p:cTn>
                        </p:par>
                        <p:par>
                          <p:cTn id="72" fill="hold">
                            <p:stCondLst>
                              <p:cond delay="8750"/>
                            </p:stCondLst>
                            <p:childTnLst>
                              <p:par>
                                <p:cTn id="73" presetID="2" presetClass="entr" presetSubtype="9"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1000" fill="hold"/>
                                        <p:tgtEl>
                                          <p:spTgt spid="32"/>
                                        </p:tgtEl>
                                        <p:attrNameLst>
                                          <p:attrName>ppt_x</p:attrName>
                                        </p:attrNameLst>
                                      </p:cBhvr>
                                      <p:tavLst>
                                        <p:tav tm="0">
                                          <p:val>
                                            <p:strVal val="0-#ppt_w/2"/>
                                          </p:val>
                                        </p:tav>
                                        <p:tav tm="100000">
                                          <p:val>
                                            <p:strVal val="#ppt_x"/>
                                          </p:val>
                                        </p:tav>
                                      </p:tavLst>
                                    </p:anim>
                                    <p:anim calcmode="lin" valueType="num">
                                      <p:cBhvr additive="base">
                                        <p:cTn id="76" dur="1000" fill="hold"/>
                                        <p:tgtEl>
                                          <p:spTgt spid="32"/>
                                        </p:tgtEl>
                                        <p:attrNameLst>
                                          <p:attrName>ppt_y</p:attrName>
                                        </p:attrNameLst>
                                      </p:cBhvr>
                                      <p:tavLst>
                                        <p:tav tm="0">
                                          <p:val>
                                            <p:strVal val="0-#ppt_h/2"/>
                                          </p:val>
                                        </p:tav>
                                        <p:tav tm="100000">
                                          <p:val>
                                            <p:strVal val="#ppt_y"/>
                                          </p:val>
                                        </p:tav>
                                      </p:tavLst>
                                    </p:anim>
                                  </p:childTnLst>
                                </p:cTn>
                              </p:par>
                            </p:childTnLst>
                          </p:cTn>
                        </p:par>
                        <p:par>
                          <p:cTn id="77" fill="hold">
                            <p:stCondLst>
                              <p:cond delay="9750"/>
                            </p:stCondLst>
                            <p:childTnLst>
                              <p:par>
                                <p:cTn id="78" presetID="34" presetClass="emph" presetSubtype="0" fill="hold" grpId="0" nodeType="afterEffect">
                                  <p:stCondLst>
                                    <p:cond delay="0"/>
                                  </p:stCondLst>
                                  <p:iterate type="lt">
                                    <p:tmPct val="10000"/>
                                  </p:iterate>
                                  <p:childTnLst>
                                    <p:animMotion origin="layout" path="M 0.0 0.0 L 0.0 -0.07213" pathEditMode="relative" ptsTypes="">
                                      <p:cBhvr>
                                        <p:cTn id="79" dur="250" accel="50000" decel="50000" autoRev="1" fill="hold">
                                          <p:stCondLst>
                                            <p:cond delay="0"/>
                                          </p:stCondLst>
                                        </p:cTn>
                                        <p:tgtEl>
                                          <p:spTgt spid="16"/>
                                        </p:tgtEl>
                                        <p:attrNameLst>
                                          <p:attrName>ppt_x</p:attrName>
                                          <p:attrName>ppt_y</p:attrName>
                                        </p:attrNameLst>
                                      </p:cBhvr>
                                    </p:animMotion>
                                    <p:animRot by="1500000">
                                      <p:cBhvr>
                                        <p:cTn id="80" dur="125" fill="hold">
                                          <p:stCondLst>
                                            <p:cond delay="0"/>
                                          </p:stCondLst>
                                        </p:cTn>
                                        <p:tgtEl>
                                          <p:spTgt spid="16"/>
                                        </p:tgtEl>
                                        <p:attrNameLst>
                                          <p:attrName>r</p:attrName>
                                        </p:attrNameLst>
                                      </p:cBhvr>
                                    </p:animRot>
                                    <p:animRot by="-1500000">
                                      <p:cBhvr>
                                        <p:cTn id="81" dur="125" fill="hold">
                                          <p:stCondLst>
                                            <p:cond delay="125"/>
                                          </p:stCondLst>
                                        </p:cTn>
                                        <p:tgtEl>
                                          <p:spTgt spid="16"/>
                                        </p:tgtEl>
                                        <p:attrNameLst>
                                          <p:attrName>r</p:attrName>
                                        </p:attrNameLst>
                                      </p:cBhvr>
                                    </p:animRot>
                                    <p:animRot by="-1500000">
                                      <p:cBhvr>
                                        <p:cTn id="82" dur="125" fill="hold">
                                          <p:stCondLst>
                                            <p:cond delay="250"/>
                                          </p:stCondLst>
                                        </p:cTn>
                                        <p:tgtEl>
                                          <p:spTgt spid="16"/>
                                        </p:tgtEl>
                                        <p:attrNameLst>
                                          <p:attrName>r</p:attrName>
                                        </p:attrNameLst>
                                      </p:cBhvr>
                                    </p:animRot>
                                    <p:animRot by="1500000">
                                      <p:cBhvr>
                                        <p:cTn id="83" dur="125" fill="hold">
                                          <p:stCondLst>
                                            <p:cond delay="375"/>
                                          </p:stCondLst>
                                        </p:cTn>
                                        <p:tgtEl>
                                          <p:spTgt spid="16"/>
                                        </p:tgtEl>
                                        <p:attrNameLst>
                                          <p:attrName>r</p:attrName>
                                        </p:attrNameLst>
                                      </p:cBhvr>
                                    </p:animRot>
                                  </p:childTnLst>
                                </p:cTn>
                              </p:par>
                            </p:childTnLst>
                          </p:cTn>
                        </p:par>
                        <p:par>
                          <p:cTn id="84" fill="hold">
                            <p:stCondLst>
                              <p:cond delay="10650"/>
                            </p:stCondLst>
                            <p:childTnLst>
                              <p:par>
                                <p:cTn id="85" presetID="2" presetClass="entr" presetSubtype="9"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1000" fill="hold"/>
                                        <p:tgtEl>
                                          <p:spTgt spid="34"/>
                                        </p:tgtEl>
                                        <p:attrNameLst>
                                          <p:attrName>ppt_x</p:attrName>
                                        </p:attrNameLst>
                                      </p:cBhvr>
                                      <p:tavLst>
                                        <p:tav tm="0">
                                          <p:val>
                                            <p:strVal val="0-#ppt_w/2"/>
                                          </p:val>
                                        </p:tav>
                                        <p:tav tm="100000">
                                          <p:val>
                                            <p:strVal val="#ppt_x"/>
                                          </p:val>
                                        </p:tav>
                                      </p:tavLst>
                                    </p:anim>
                                    <p:anim calcmode="lin" valueType="num">
                                      <p:cBhvr additive="base">
                                        <p:cTn id="88" dur="1000" fill="hold"/>
                                        <p:tgtEl>
                                          <p:spTgt spid="34"/>
                                        </p:tgtEl>
                                        <p:attrNameLst>
                                          <p:attrName>ppt_y</p:attrName>
                                        </p:attrNameLst>
                                      </p:cBhvr>
                                      <p:tavLst>
                                        <p:tav tm="0">
                                          <p:val>
                                            <p:strVal val="0-#ppt_h/2"/>
                                          </p:val>
                                        </p:tav>
                                        <p:tav tm="100000">
                                          <p:val>
                                            <p:strVal val="#ppt_y"/>
                                          </p:val>
                                        </p:tav>
                                      </p:tavLst>
                                    </p:anim>
                                  </p:childTnLst>
                                </p:cTn>
                              </p:par>
                            </p:childTnLst>
                          </p:cTn>
                        </p:par>
                        <p:par>
                          <p:cTn id="89" fill="hold">
                            <p:stCondLst>
                              <p:cond delay="11650"/>
                            </p:stCondLst>
                            <p:childTnLst>
                              <p:par>
                                <p:cTn id="90" presetID="34" presetClass="emph" presetSubtype="0" fill="hold" grpId="0" nodeType="afterEffect">
                                  <p:stCondLst>
                                    <p:cond delay="0"/>
                                  </p:stCondLst>
                                  <p:iterate type="lt">
                                    <p:tmPct val="10000"/>
                                  </p:iterate>
                                  <p:childTnLst>
                                    <p:animMotion origin="layout" path="M 0.0 0.0 L 0.0 -0.07213" pathEditMode="relative" ptsTypes="">
                                      <p:cBhvr>
                                        <p:cTn id="91" dur="250" accel="50000" decel="50000" autoRev="1" fill="hold">
                                          <p:stCondLst>
                                            <p:cond delay="0"/>
                                          </p:stCondLst>
                                        </p:cTn>
                                        <p:tgtEl>
                                          <p:spTgt spid="14"/>
                                        </p:tgtEl>
                                        <p:attrNameLst>
                                          <p:attrName>ppt_x</p:attrName>
                                          <p:attrName>ppt_y</p:attrName>
                                        </p:attrNameLst>
                                      </p:cBhvr>
                                    </p:animMotion>
                                    <p:animRot by="1500000">
                                      <p:cBhvr>
                                        <p:cTn id="92" dur="125" fill="hold">
                                          <p:stCondLst>
                                            <p:cond delay="0"/>
                                          </p:stCondLst>
                                        </p:cTn>
                                        <p:tgtEl>
                                          <p:spTgt spid="14"/>
                                        </p:tgtEl>
                                        <p:attrNameLst>
                                          <p:attrName>r</p:attrName>
                                        </p:attrNameLst>
                                      </p:cBhvr>
                                    </p:animRot>
                                    <p:animRot by="-1500000">
                                      <p:cBhvr>
                                        <p:cTn id="93" dur="125" fill="hold">
                                          <p:stCondLst>
                                            <p:cond delay="125"/>
                                          </p:stCondLst>
                                        </p:cTn>
                                        <p:tgtEl>
                                          <p:spTgt spid="14"/>
                                        </p:tgtEl>
                                        <p:attrNameLst>
                                          <p:attrName>r</p:attrName>
                                        </p:attrNameLst>
                                      </p:cBhvr>
                                    </p:animRot>
                                    <p:animRot by="-1500000">
                                      <p:cBhvr>
                                        <p:cTn id="94" dur="125" fill="hold">
                                          <p:stCondLst>
                                            <p:cond delay="250"/>
                                          </p:stCondLst>
                                        </p:cTn>
                                        <p:tgtEl>
                                          <p:spTgt spid="14"/>
                                        </p:tgtEl>
                                        <p:attrNameLst>
                                          <p:attrName>r</p:attrName>
                                        </p:attrNameLst>
                                      </p:cBhvr>
                                    </p:animRot>
                                    <p:animRot by="1500000">
                                      <p:cBhvr>
                                        <p:cTn id="95" dur="125" fill="hold">
                                          <p:stCondLst>
                                            <p:cond delay="375"/>
                                          </p:stCondLst>
                                        </p:cTn>
                                        <p:tgtEl>
                                          <p:spTgt spid="14"/>
                                        </p:tgtEl>
                                        <p:attrNameLst>
                                          <p:attrName>r</p:attrName>
                                        </p:attrNameLst>
                                      </p:cBhvr>
                                    </p:animRot>
                                  </p:childTnLst>
                                </p:cTn>
                              </p:par>
                            </p:childTnLst>
                          </p:cTn>
                        </p:par>
                        <p:par>
                          <p:cTn id="96" fill="hold">
                            <p:stCondLst>
                              <p:cond delay="12500"/>
                            </p:stCondLst>
                            <p:childTnLst>
                              <p:par>
                                <p:cTn id="97" presetID="2" presetClass="entr" presetSubtype="9" fill="hold" nodeType="after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1000" fill="hold"/>
                                        <p:tgtEl>
                                          <p:spTgt spid="35"/>
                                        </p:tgtEl>
                                        <p:attrNameLst>
                                          <p:attrName>ppt_x</p:attrName>
                                        </p:attrNameLst>
                                      </p:cBhvr>
                                      <p:tavLst>
                                        <p:tav tm="0">
                                          <p:val>
                                            <p:strVal val="0-#ppt_w/2"/>
                                          </p:val>
                                        </p:tav>
                                        <p:tav tm="100000">
                                          <p:val>
                                            <p:strVal val="#ppt_x"/>
                                          </p:val>
                                        </p:tav>
                                      </p:tavLst>
                                    </p:anim>
                                    <p:anim calcmode="lin" valueType="num">
                                      <p:cBhvr additive="base">
                                        <p:cTn id="100" dur="1000" fill="hold"/>
                                        <p:tgtEl>
                                          <p:spTgt spid="35"/>
                                        </p:tgtEl>
                                        <p:attrNameLst>
                                          <p:attrName>ppt_y</p:attrName>
                                        </p:attrNameLst>
                                      </p:cBhvr>
                                      <p:tavLst>
                                        <p:tav tm="0">
                                          <p:val>
                                            <p:strVal val="0-#ppt_h/2"/>
                                          </p:val>
                                        </p:tav>
                                        <p:tav tm="100000">
                                          <p:val>
                                            <p:strVal val="#ppt_y"/>
                                          </p:val>
                                        </p:tav>
                                      </p:tavLst>
                                    </p:anim>
                                  </p:childTnLst>
                                </p:cTn>
                              </p:par>
                            </p:childTnLst>
                          </p:cTn>
                        </p:par>
                        <p:par>
                          <p:cTn id="101" fill="hold">
                            <p:stCondLst>
                              <p:cond delay="13500"/>
                            </p:stCondLst>
                            <p:childTnLst>
                              <p:par>
                                <p:cTn id="102" presetID="15" presetClass="entr" presetSubtype="0" fill="hold" grpId="0" nodeType="after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p:cTn id="104" dur="1000" fill="hold"/>
                                        <p:tgtEl>
                                          <p:spTgt spid="23"/>
                                        </p:tgtEl>
                                        <p:attrNameLst>
                                          <p:attrName>ppt_w</p:attrName>
                                        </p:attrNameLst>
                                      </p:cBhvr>
                                      <p:tavLst>
                                        <p:tav tm="0">
                                          <p:val>
                                            <p:fltVal val="0"/>
                                          </p:val>
                                        </p:tav>
                                        <p:tav tm="100000">
                                          <p:val>
                                            <p:strVal val="#ppt_w"/>
                                          </p:val>
                                        </p:tav>
                                      </p:tavLst>
                                    </p:anim>
                                    <p:anim calcmode="lin" valueType="num">
                                      <p:cBhvr>
                                        <p:cTn id="105" dur="1000" fill="hold"/>
                                        <p:tgtEl>
                                          <p:spTgt spid="23"/>
                                        </p:tgtEl>
                                        <p:attrNameLst>
                                          <p:attrName>ppt_h</p:attrName>
                                        </p:attrNameLst>
                                      </p:cBhvr>
                                      <p:tavLst>
                                        <p:tav tm="0">
                                          <p:val>
                                            <p:fltVal val="0"/>
                                          </p:val>
                                        </p:tav>
                                        <p:tav tm="100000">
                                          <p:val>
                                            <p:strVal val="#ppt_h"/>
                                          </p:val>
                                        </p:tav>
                                      </p:tavLst>
                                    </p:anim>
                                    <p:anim calcmode="lin" valueType="num">
                                      <p:cBhvr>
                                        <p:cTn id="106"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7"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par>
                          <p:cTn id="108" fill="hold">
                            <p:stCondLst>
                              <p:cond delay="14500"/>
                            </p:stCondLst>
                            <p:childTnLst>
                              <p:par>
                                <p:cTn id="109" presetID="2" presetClass="entr" presetSubtype="9" fill="hold" nodeType="afterEffect">
                                  <p:stCondLst>
                                    <p:cond delay="0"/>
                                  </p:stCondLst>
                                  <p:childTnLst>
                                    <p:set>
                                      <p:cBhvr>
                                        <p:cTn id="110" dur="1" fill="hold">
                                          <p:stCondLst>
                                            <p:cond delay="0"/>
                                          </p:stCondLst>
                                        </p:cTn>
                                        <p:tgtEl>
                                          <p:spTgt spid="36"/>
                                        </p:tgtEl>
                                        <p:attrNameLst>
                                          <p:attrName>style.visibility</p:attrName>
                                        </p:attrNameLst>
                                      </p:cBhvr>
                                      <p:to>
                                        <p:strVal val="visible"/>
                                      </p:to>
                                    </p:set>
                                    <p:anim calcmode="lin" valueType="num">
                                      <p:cBhvr additive="base">
                                        <p:cTn id="111" dur="1000" fill="hold"/>
                                        <p:tgtEl>
                                          <p:spTgt spid="36"/>
                                        </p:tgtEl>
                                        <p:attrNameLst>
                                          <p:attrName>ppt_x</p:attrName>
                                        </p:attrNameLst>
                                      </p:cBhvr>
                                      <p:tavLst>
                                        <p:tav tm="0">
                                          <p:val>
                                            <p:strVal val="0-#ppt_w/2"/>
                                          </p:val>
                                        </p:tav>
                                        <p:tav tm="100000">
                                          <p:val>
                                            <p:strVal val="#ppt_x"/>
                                          </p:val>
                                        </p:tav>
                                      </p:tavLst>
                                    </p:anim>
                                    <p:anim calcmode="lin" valueType="num">
                                      <p:cBhvr additive="base">
                                        <p:cTn id="112" dur="1000" fill="hold"/>
                                        <p:tgtEl>
                                          <p:spTgt spid="36"/>
                                        </p:tgtEl>
                                        <p:attrNameLst>
                                          <p:attrName>ppt_y</p:attrName>
                                        </p:attrNameLst>
                                      </p:cBhvr>
                                      <p:tavLst>
                                        <p:tav tm="0">
                                          <p:val>
                                            <p:strVal val="0-#ppt_h/2"/>
                                          </p:val>
                                        </p:tav>
                                        <p:tav tm="100000">
                                          <p:val>
                                            <p:strVal val="#ppt_y"/>
                                          </p:val>
                                        </p:tav>
                                      </p:tavLst>
                                    </p:anim>
                                  </p:childTnLst>
                                </p:cTn>
                              </p:par>
                            </p:childTnLst>
                          </p:cTn>
                        </p:par>
                        <p:par>
                          <p:cTn id="113" fill="hold">
                            <p:stCondLst>
                              <p:cond delay="15500"/>
                            </p:stCondLst>
                            <p:childTnLst>
                              <p:par>
                                <p:cTn id="114" presetID="15" presetClass="entr" presetSubtype="0" fill="hold" grpId="0" nodeType="afterEffect">
                                  <p:stCondLst>
                                    <p:cond delay="0"/>
                                  </p:stCondLst>
                                  <p:childTnLst>
                                    <p:set>
                                      <p:cBhvr>
                                        <p:cTn id="115" dur="1" fill="hold">
                                          <p:stCondLst>
                                            <p:cond delay="0"/>
                                          </p:stCondLst>
                                        </p:cTn>
                                        <p:tgtEl>
                                          <p:spTgt spid="33"/>
                                        </p:tgtEl>
                                        <p:attrNameLst>
                                          <p:attrName>style.visibility</p:attrName>
                                        </p:attrNameLst>
                                      </p:cBhvr>
                                      <p:to>
                                        <p:strVal val="visible"/>
                                      </p:to>
                                    </p:set>
                                    <p:anim calcmode="lin" valueType="num">
                                      <p:cBhvr>
                                        <p:cTn id="116" dur="1000" fill="hold"/>
                                        <p:tgtEl>
                                          <p:spTgt spid="33"/>
                                        </p:tgtEl>
                                        <p:attrNameLst>
                                          <p:attrName>ppt_w</p:attrName>
                                        </p:attrNameLst>
                                      </p:cBhvr>
                                      <p:tavLst>
                                        <p:tav tm="0">
                                          <p:val>
                                            <p:fltVal val="0"/>
                                          </p:val>
                                        </p:tav>
                                        <p:tav tm="100000">
                                          <p:val>
                                            <p:strVal val="#ppt_w"/>
                                          </p:val>
                                        </p:tav>
                                      </p:tavLst>
                                    </p:anim>
                                    <p:anim calcmode="lin" valueType="num">
                                      <p:cBhvr>
                                        <p:cTn id="117" dur="1000" fill="hold"/>
                                        <p:tgtEl>
                                          <p:spTgt spid="33"/>
                                        </p:tgtEl>
                                        <p:attrNameLst>
                                          <p:attrName>ppt_h</p:attrName>
                                        </p:attrNameLst>
                                      </p:cBhvr>
                                      <p:tavLst>
                                        <p:tav tm="0">
                                          <p:val>
                                            <p:fltVal val="0"/>
                                          </p:val>
                                        </p:tav>
                                        <p:tav tm="100000">
                                          <p:val>
                                            <p:strVal val="#ppt_h"/>
                                          </p:val>
                                        </p:tav>
                                      </p:tavLst>
                                    </p:anim>
                                    <p:anim calcmode="lin" valueType="num">
                                      <p:cBhvr>
                                        <p:cTn id="118"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19"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par>
                          <p:cTn id="120" fill="hold">
                            <p:stCondLst>
                              <p:cond delay="16500"/>
                            </p:stCondLst>
                            <p:childTnLst>
                              <p:par>
                                <p:cTn id="121" presetID="2" presetClass="entr" presetSubtype="9" fill="hold" nodeType="afterEffect">
                                  <p:stCondLst>
                                    <p:cond delay="0"/>
                                  </p:stCondLst>
                                  <p:childTnLst>
                                    <p:set>
                                      <p:cBhvr>
                                        <p:cTn id="122" dur="1" fill="hold">
                                          <p:stCondLst>
                                            <p:cond delay="0"/>
                                          </p:stCondLst>
                                        </p:cTn>
                                        <p:tgtEl>
                                          <p:spTgt spid="37"/>
                                        </p:tgtEl>
                                        <p:attrNameLst>
                                          <p:attrName>style.visibility</p:attrName>
                                        </p:attrNameLst>
                                      </p:cBhvr>
                                      <p:to>
                                        <p:strVal val="visible"/>
                                      </p:to>
                                    </p:set>
                                    <p:anim calcmode="lin" valueType="num">
                                      <p:cBhvr additive="base">
                                        <p:cTn id="123" dur="1000" fill="hold"/>
                                        <p:tgtEl>
                                          <p:spTgt spid="37"/>
                                        </p:tgtEl>
                                        <p:attrNameLst>
                                          <p:attrName>ppt_x</p:attrName>
                                        </p:attrNameLst>
                                      </p:cBhvr>
                                      <p:tavLst>
                                        <p:tav tm="0">
                                          <p:val>
                                            <p:strVal val="0-#ppt_w/2"/>
                                          </p:val>
                                        </p:tav>
                                        <p:tav tm="100000">
                                          <p:val>
                                            <p:strVal val="#ppt_x"/>
                                          </p:val>
                                        </p:tav>
                                      </p:tavLst>
                                    </p:anim>
                                    <p:anim calcmode="lin" valueType="num">
                                      <p:cBhvr additive="base">
                                        <p:cTn id="124" dur="1000" fill="hold"/>
                                        <p:tgtEl>
                                          <p:spTgt spid="37"/>
                                        </p:tgtEl>
                                        <p:attrNameLst>
                                          <p:attrName>ppt_y</p:attrName>
                                        </p:attrNameLst>
                                      </p:cBhvr>
                                      <p:tavLst>
                                        <p:tav tm="0">
                                          <p:val>
                                            <p:strVal val="0-#ppt_h/2"/>
                                          </p:val>
                                        </p:tav>
                                        <p:tav tm="100000">
                                          <p:val>
                                            <p:strVal val="#ppt_y"/>
                                          </p:val>
                                        </p:tav>
                                      </p:tavLst>
                                    </p:anim>
                                  </p:childTnLst>
                                </p:cTn>
                              </p:par>
                            </p:childTnLst>
                          </p:cTn>
                        </p:par>
                        <p:par>
                          <p:cTn id="125" fill="hold">
                            <p:stCondLst>
                              <p:cond delay="17500"/>
                            </p:stCondLst>
                            <p:childTnLst>
                              <p:par>
                                <p:cTn id="126" presetID="25" presetClass="entr" presetSubtype="0" fill="hold" grpId="0" nodeType="afterEffect">
                                  <p:stCondLst>
                                    <p:cond delay="0"/>
                                  </p:stCondLst>
                                  <p:childTnLst>
                                    <p:set>
                                      <p:cBhvr>
                                        <p:cTn id="127" dur="1" fill="hold">
                                          <p:stCondLst>
                                            <p:cond delay="0"/>
                                          </p:stCondLst>
                                        </p:cTn>
                                        <p:tgtEl>
                                          <p:spTgt spid="13"/>
                                        </p:tgtEl>
                                        <p:attrNameLst>
                                          <p:attrName>style.visibility</p:attrName>
                                        </p:attrNameLst>
                                      </p:cBhvr>
                                      <p:to>
                                        <p:strVal val="visible"/>
                                      </p:to>
                                    </p:set>
                                    <p:anim calcmode="lin" valueType="num">
                                      <p:cBhvr>
                                        <p:cTn id="128"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31" dur="1000" fill="hold"/>
                                        <p:tgtEl>
                                          <p:spTgt spid="13"/>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13"/>
                                        </p:tgtEl>
                                      </p:cBhvr>
                                    </p:animEffect>
                                  </p:childTnLst>
                                </p:cTn>
                              </p:par>
                            </p:childTnLst>
                          </p:cTn>
                        </p:par>
                        <p:par>
                          <p:cTn id="136" fill="hold">
                            <p:stCondLst>
                              <p:cond delay="18500"/>
                            </p:stCondLst>
                            <p:childTnLst>
                              <p:par>
                                <p:cTn id="137" presetID="2" presetClass="entr" presetSubtype="9" fill="hold" nodeType="afterEffect">
                                  <p:stCondLst>
                                    <p:cond delay="0"/>
                                  </p:stCondLst>
                                  <p:childTnLst>
                                    <p:set>
                                      <p:cBhvr>
                                        <p:cTn id="138" dur="1" fill="hold">
                                          <p:stCondLst>
                                            <p:cond delay="0"/>
                                          </p:stCondLst>
                                        </p:cTn>
                                        <p:tgtEl>
                                          <p:spTgt spid="38"/>
                                        </p:tgtEl>
                                        <p:attrNameLst>
                                          <p:attrName>style.visibility</p:attrName>
                                        </p:attrNameLst>
                                      </p:cBhvr>
                                      <p:to>
                                        <p:strVal val="visible"/>
                                      </p:to>
                                    </p:set>
                                    <p:anim calcmode="lin" valueType="num">
                                      <p:cBhvr additive="base">
                                        <p:cTn id="139" dur="1000" fill="hold"/>
                                        <p:tgtEl>
                                          <p:spTgt spid="38"/>
                                        </p:tgtEl>
                                        <p:attrNameLst>
                                          <p:attrName>ppt_x</p:attrName>
                                        </p:attrNameLst>
                                      </p:cBhvr>
                                      <p:tavLst>
                                        <p:tav tm="0">
                                          <p:val>
                                            <p:strVal val="0-#ppt_w/2"/>
                                          </p:val>
                                        </p:tav>
                                        <p:tav tm="100000">
                                          <p:val>
                                            <p:strVal val="#ppt_x"/>
                                          </p:val>
                                        </p:tav>
                                      </p:tavLst>
                                    </p:anim>
                                    <p:anim calcmode="lin" valueType="num">
                                      <p:cBhvr additive="base">
                                        <p:cTn id="140" dur="1000" fill="hold"/>
                                        <p:tgtEl>
                                          <p:spTgt spid="38"/>
                                        </p:tgtEl>
                                        <p:attrNameLst>
                                          <p:attrName>ppt_y</p:attrName>
                                        </p:attrNameLst>
                                      </p:cBhvr>
                                      <p:tavLst>
                                        <p:tav tm="0">
                                          <p:val>
                                            <p:strVal val="0-#ppt_h/2"/>
                                          </p:val>
                                        </p:tav>
                                        <p:tav tm="100000">
                                          <p:val>
                                            <p:strVal val="#ppt_y"/>
                                          </p:val>
                                        </p:tav>
                                      </p:tavLst>
                                    </p:anim>
                                  </p:childTnLst>
                                </p:cTn>
                              </p:par>
                            </p:childTnLst>
                          </p:cTn>
                        </p:par>
                        <p:par>
                          <p:cTn id="141" fill="hold">
                            <p:stCondLst>
                              <p:cond delay="19500"/>
                            </p:stCondLst>
                            <p:childTnLst>
                              <p:par>
                                <p:cTn id="142" presetID="15" presetClass="entr" presetSubtype="0" fill="hold" grpId="0" nodeType="afterEffect">
                                  <p:stCondLst>
                                    <p:cond delay="0"/>
                                  </p:stCondLst>
                                  <p:childTnLst>
                                    <p:set>
                                      <p:cBhvr>
                                        <p:cTn id="143" dur="1" fill="hold">
                                          <p:stCondLst>
                                            <p:cond delay="0"/>
                                          </p:stCondLst>
                                        </p:cTn>
                                        <p:tgtEl>
                                          <p:spTgt spid="15"/>
                                        </p:tgtEl>
                                        <p:attrNameLst>
                                          <p:attrName>style.visibility</p:attrName>
                                        </p:attrNameLst>
                                      </p:cBhvr>
                                      <p:to>
                                        <p:strVal val="visible"/>
                                      </p:to>
                                    </p:set>
                                    <p:anim calcmode="lin" valueType="num">
                                      <p:cBhvr>
                                        <p:cTn id="144" dur="1000" fill="hold"/>
                                        <p:tgtEl>
                                          <p:spTgt spid="15"/>
                                        </p:tgtEl>
                                        <p:attrNameLst>
                                          <p:attrName>ppt_w</p:attrName>
                                        </p:attrNameLst>
                                      </p:cBhvr>
                                      <p:tavLst>
                                        <p:tav tm="0">
                                          <p:val>
                                            <p:fltVal val="0"/>
                                          </p:val>
                                        </p:tav>
                                        <p:tav tm="100000">
                                          <p:val>
                                            <p:strVal val="#ppt_w"/>
                                          </p:val>
                                        </p:tav>
                                      </p:tavLst>
                                    </p:anim>
                                    <p:anim calcmode="lin" valueType="num">
                                      <p:cBhvr>
                                        <p:cTn id="145" dur="1000" fill="hold"/>
                                        <p:tgtEl>
                                          <p:spTgt spid="15"/>
                                        </p:tgtEl>
                                        <p:attrNameLst>
                                          <p:attrName>ppt_h</p:attrName>
                                        </p:attrNameLst>
                                      </p:cBhvr>
                                      <p:tavLst>
                                        <p:tav tm="0">
                                          <p:val>
                                            <p:fltVal val="0"/>
                                          </p:val>
                                        </p:tav>
                                        <p:tav tm="100000">
                                          <p:val>
                                            <p:strVal val="#ppt_h"/>
                                          </p:val>
                                        </p:tav>
                                      </p:tavLst>
                                    </p:anim>
                                    <p:anim calcmode="lin" valueType="num">
                                      <p:cBhvr>
                                        <p:cTn id="146"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47"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48" fill="hold">
                            <p:stCondLst>
                              <p:cond delay="20500"/>
                            </p:stCondLst>
                            <p:childTnLst>
                              <p:par>
                                <p:cTn id="149" presetID="2" presetClass="entr" presetSubtype="9" fill="hold" nodeType="afterEffect">
                                  <p:stCondLst>
                                    <p:cond delay="0"/>
                                  </p:stCondLst>
                                  <p:childTnLst>
                                    <p:set>
                                      <p:cBhvr>
                                        <p:cTn id="150" dur="1" fill="hold">
                                          <p:stCondLst>
                                            <p:cond delay="0"/>
                                          </p:stCondLst>
                                        </p:cTn>
                                        <p:tgtEl>
                                          <p:spTgt spid="39"/>
                                        </p:tgtEl>
                                        <p:attrNameLst>
                                          <p:attrName>style.visibility</p:attrName>
                                        </p:attrNameLst>
                                      </p:cBhvr>
                                      <p:to>
                                        <p:strVal val="visible"/>
                                      </p:to>
                                    </p:set>
                                    <p:anim calcmode="lin" valueType="num">
                                      <p:cBhvr additive="base">
                                        <p:cTn id="151" dur="1000" fill="hold"/>
                                        <p:tgtEl>
                                          <p:spTgt spid="39"/>
                                        </p:tgtEl>
                                        <p:attrNameLst>
                                          <p:attrName>ppt_x</p:attrName>
                                        </p:attrNameLst>
                                      </p:cBhvr>
                                      <p:tavLst>
                                        <p:tav tm="0">
                                          <p:val>
                                            <p:strVal val="0-#ppt_w/2"/>
                                          </p:val>
                                        </p:tav>
                                        <p:tav tm="100000">
                                          <p:val>
                                            <p:strVal val="#ppt_x"/>
                                          </p:val>
                                        </p:tav>
                                      </p:tavLst>
                                    </p:anim>
                                    <p:anim calcmode="lin" valueType="num">
                                      <p:cBhvr additive="base">
                                        <p:cTn id="152"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3" grpId="0"/>
      <p:bldP spid="14" grpId="0"/>
      <p:bldP spid="15" grpId="0"/>
      <p:bldP spid="16" grpId="0"/>
      <p:bldP spid="17" grpId="0"/>
      <p:bldP spid="23"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123E6-03CA-DCA8-989A-B7F279D6FE48}"/>
            </a:ext>
          </a:extLst>
        </p:cNvPr>
        <p:cNvGrpSpPr/>
        <p:nvPr/>
      </p:nvGrpSpPr>
      <p:grpSpPr>
        <a:xfrm>
          <a:off x="0" y="0"/>
          <a:ext cx="0" cy="0"/>
          <a:chOff x="0" y="0"/>
          <a:chExt cx="0" cy="0"/>
        </a:xfrm>
      </p:grpSpPr>
      <p:pic>
        <p:nvPicPr>
          <p:cNvPr id="2" name="Image 1" descr="Wine Glass Clipart, 12x Grape Vine Wine PNG Clip Art Set, Printable  Watercolor Clip Art, Digital Download, Paper Crafts, Junk Journal Bundle -  Etsy Israel">
            <a:extLst>
              <a:ext uri="{FF2B5EF4-FFF2-40B4-BE49-F238E27FC236}">
                <a16:creationId xmlns:a16="http://schemas.microsoft.com/office/drawing/2014/main" id="{9E159460-2306-7C72-9ECB-4E524156FD8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699" y="10762"/>
            <a:ext cx="4246746" cy="430900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E3D5D59-9DB4-4FC5-81D5-544E4CCEEABB}"/>
              </a:ext>
            </a:extLst>
          </p:cNvPr>
          <p:cNvSpPr txBox="1"/>
          <p:nvPr/>
        </p:nvSpPr>
        <p:spPr>
          <a:xfrm>
            <a:off x="4275368" y="1328710"/>
            <a:ext cx="7916632" cy="46501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r>
              <a:rPr lang="fr-FR" sz="4800" b="1" i="0" dirty="0">
                <a:solidFill>
                  <a:schemeClr val="dk1"/>
                </a:solidFill>
                <a:effectLst/>
                <a:latin typeface="French Script MT" panose="03020402040607040605" pitchFamily="66" charset="0"/>
                <a:ea typeface="+mn-ea"/>
                <a:cs typeface="+mn-cs"/>
              </a:rPr>
              <a:t>B</a:t>
            </a:r>
            <a:r>
              <a:rPr lang="fr-FR" sz="1600" b="0" i="1" dirty="0">
                <a:solidFill>
                  <a:schemeClr val="dk1"/>
                </a:solidFill>
                <a:effectLst/>
                <a:latin typeface="+mn-lt"/>
                <a:ea typeface="+mn-ea"/>
                <a:cs typeface="+mn-cs"/>
              </a:rPr>
              <a:t>âtie à flan de coteaux l’imposante bâtisse séculaire du </a:t>
            </a:r>
            <a:r>
              <a:rPr lang="fr-FR" sz="2000" b="1" i="1" dirty="0">
                <a:solidFill>
                  <a:schemeClr val="dk1"/>
                </a:solidFill>
                <a:effectLst/>
                <a:latin typeface="+mn-lt"/>
                <a:ea typeface="+mn-ea"/>
                <a:cs typeface="+mn-cs"/>
              </a:rPr>
              <a:t>Domaine de La Tuilière </a:t>
            </a:r>
            <a:r>
              <a:rPr lang="fr-FR" sz="1600" b="0" i="1" dirty="0">
                <a:solidFill>
                  <a:schemeClr val="dk1"/>
                </a:solidFill>
                <a:effectLst/>
                <a:latin typeface="+mn-lt"/>
                <a:ea typeface="+mn-ea"/>
                <a:cs typeface="+mn-cs"/>
              </a:rPr>
              <a:t>tire son nom d’une ancienne fabrique de briques et de tuiles qui a cessé son activité au  début du siècle précédent. On y retrouve aujourd’hui les vestiges d’un four de cuisson parfaitement conservé.</a:t>
            </a:r>
            <a:endParaRPr lang="fr-FR" sz="1600" b="0" dirty="0">
              <a:solidFill>
                <a:schemeClr val="dk1"/>
              </a:solidFill>
              <a:effectLst/>
              <a:latin typeface="+mn-lt"/>
              <a:ea typeface="+mn-ea"/>
              <a:cs typeface="+mn-cs"/>
            </a:endParaRPr>
          </a:p>
          <a:p>
            <a:r>
              <a:rPr lang="fr-FR" sz="1600" i="1" dirty="0"/>
              <a:t>	</a:t>
            </a:r>
            <a:r>
              <a:rPr lang="fr-FR" sz="1600" b="0" i="1" dirty="0">
                <a:solidFill>
                  <a:schemeClr val="dk1"/>
                </a:solidFill>
                <a:effectLst/>
                <a:latin typeface="+mn-lt"/>
                <a:ea typeface="+mn-ea"/>
                <a:cs typeface="+mn-cs"/>
              </a:rPr>
              <a:t>Une galerie voûtée creusée dans la roche abrite de nombreux fûts de chêne et permet un parfait vieillissement des vins.</a:t>
            </a:r>
            <a:endParaRPr lang="fr-FR" sz="1600" b="0" dirty="0">
              <a:solidFill>
                <a:schemeClr val="dk1"/>
              </a:solidFill>
              <a:effectLst/>
              <a:latin typeface="+mn-lt"/>
              <a:ea typeface="+mn-ea"/>
              <a:cs typeface="+mn-cs"/>
            </a:endParaRPr>
          </a:p>
          <a:p>
            <a:r>
              <a:rPr lang="fr-FR" sz="1600" i="1" dirty="0"/>
              <a:t>	</a:t>
            </a:r>
            <a:r>
              <a:rPr lang="fr-FR" sz="1600" b="0" i="1" dirty="0">
                <a:solidFill>
                  <a:schemeClr val="dk1"/>
                </a:solidFill>
                <a:effectLst/>
                <a:latin typeface="+mn-lt"/>
                <a:ea typeface="+mn-ea"/>
                <a:cs typeface="+mn-cs"/>
              </a:rPr>
              <a:t>La vinification s’effectue dans des cuves en béton où le processus de fermentation est étroitement surveillé et permet d’obtenir un vin de qualité digne du terroir.</a:t>
            </a:r>
            <a:endParaRPr lang="fr-FR" sz="1600" dirty="0"/>
          </a:p>
          <a:p>
            <a:r>
              <a:rPr lang="fr-FR" sz="1600" b="0" i="1" dirty="0">
                <a:solidFill>
                  <a:schemeClr val="dk1"/>
                </a:solidFill>
                <a:effectLst/>
                <a:latin typeface="+mn-lt"/>
                <a:ea typeface="+mn-ea"/>
                <a:cs typeface="+mn-cs"/>
              </a:rPr>
              <a:t>	La vendange principalement manuelle s’effectue sur l’ensemble du domaine aux sols argilo-calcaire qui donne un arôme si particulier aux cuvées.</a:t>
            </a:r>
            <a:br>
              <a:rPr lang="fr-FR" sz="1600" b="0" i="1" dirty="0">
                <a:solidFill>
                  <a:schemeClr val="dk1"/>
                </a:solidFill>
                <a:effectLst/>
                <a:latin typeface="+mn-lt"/>
                <a:ea typeface="+mn-ea"/>
                <a:cs typeface="+mn-cs"/>
              </a:rPr>
            </a:br>
            <a:r>
              <a:rPr lang="fr-FR" sz="1600" b="0" i="1" dirty="0">
                <a:solidFill>
                  <a:schemeClr val="dk1"/>
                </a:solidFill>
                <a:effectLst/>
                <a:latin typeface="+mn-lt"/>
                <a:ea typeface="+mn-ea"/>
                <a:cs typeface="+mn-cs"/>
              </a:rPr>
              <a:t>Les vins sont commercialisés en bouteilles et en fontaines à vin au caveau et distribués essentiellement aux particuliers dans de nombreuses régions de France et de Belgique.</a:t>
            </a:r>
            <a:endParaRPr lang="fr-FR" sz="4800" b="1" i="1" dirty="0">
              <a:solidFill>
                <a:schemeClr val="dk1"/>
              </a:solidFill>
              <a:effectLst/>
              <a:latin typeface="French Script MT" panose="03020402040607040605" pitchFamily="66" charset="0"/>
              <a:ea typeface="+mn-ea"/>
              <a:cs typeface="+mn-cs"/>
            </a:endParaRPr>
          </a:p>
          <a:p>
            <a:pPr algn="ctr"/>
            <a:endParaRPr lang="fr-FR" sz="1600" b="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E1A7E50A-40ED-2AE7-C6E2-36F714D3DAFC}"/>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84029" y="10762"/>
            <a:ext cx="1411543" cy="18289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Acheter vin Gigondas Domaine Tuiliere 2006 (lot: B2109054-2543)">
            <a:extLst>
              <a:ext uri="{FF2B5EF4-FFF2-40B4-BE49-F238E27FC236}">
                <a16:creationId xmlns:a16="http://schemas.microsoft.com/office/drawing/2014/main" id="{B82DCAA1-D4BA-7FD5-A7A6-4372E4348475}"/>
              </a:ext>
            </a:extLst>
          </p:cNvPr>
          <p:cNvPicPr>
            <a:picLocks noChangeAspect="1" noChangeArrowheads="1"/>
          </p:cNvPicPr>
          <p:nvPr/>
        </p:nvPicPr>
        <p:blipFill>
          <a:blip r:embed="rId4" cstate="print">
            <a:clrChange>
              <a:clrFrom>
                <a:srgbClr val="F8F8F8"/>
              </a:clrFrom>
              <a:clrTo>
                <a:srgbClr val="F8F8F8">
                  <a:alpha val="0"/>
                </a:srgbClr>
              </a:clrTo>
            </a:clrChange>
            <a:extLst>
              <a:ext uri="{28A0092B-C50C-407E-A947-70E740481C1C}">
                <a14:useLocalDpi xmlns:a14="http://schemas.microsoft.com/office/drawing/2010/main" val="0"/>
              </a:ext>
            </a:extLst>
          </a:blip>
          <a:srcRect l="32898" t="8435" r="33310" b="7137"/>
          <a:stretch>
            <a:fillRect/>
          </a:stretch>
        </p:blipFill>
        <p:spPr bwMode="auto">
          <a:xfrm>
            <a:off x="2577155" y="1220680"/>
            <a:ext cx="1400651" cy="537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Ripe Fresh Grapes In A Rustic Barrel, Wooden Barrels, Fresh Grapes,  Overflowing PNG Transparent Image and Clipart for Free Download">
            <a:extLst>
              <a:ext uri="{FF2B5EF4-FFF2-40B4-BE49-F238E27FC236}">
                <a16:creationId xmlns:a16="http://schemas.microsoft.com/office/drawing/2014/main" id="{A9FB0AB0-FF53-77AB-C9D8-CB36B55783A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85994" y="5208144"/>
            <a:ext cx="2283645" cy="154146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5517611B-E4F5-0133-7AC2-FB26725C034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070346"/>
            <a:ext cx="2279593" cy="4787654"/>
          </a:xfrm>
          <a:prstGeom prst="rect">
            <a:avLst/>
          </a:prstGeom>
        </p:spPr>
      </p:pic>
      <p:sp>
        <p:nvSpPr>
          <p:cNvPr id="4" name="ZoneTexte 3">
            <a:extLst>
              <a:ext uri="{FF2B5EF4-FFF2-40B4-BE49-F238E27FC236}">
                <a16:creationId xmlns:a16="http://schemas.microsoft.com/office/drawing/2014/main" id="{AF58CFCB-972E-7696-6B4A-E14E4192936C}"/>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208902877"/>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B2F73-8AEC-2ED4-A974-090390ADA6AD}"/>
            </a:ext>
          </a:extLst>
        </p:cNvPr>
        <p:cNvGrpSpPr/>
        <p:nvPr/>
      </p:nvGrpSpPr>
      <p:grpSpPr>
        <a:xfrm>
          <a:off x="0" y="0"/>
          <a:ext cx="0" cy="0"/>
          <a:chOff x="0" y="0"/>
          <a:chExt cx="0" cy="0"/>
        </a:xfrm>
      </p:grpSpPr>
      <p:pic>
        <p:nvPicPr>
          <p:cNvPr id="2" name="Image 1" descr="Un Verre De Vin Rouge Avec Une Touche De Liquide Vibrant PNG , Vin Rouge,  Verre De Vin, Un Peu De Vin Image PNG pour le téléchargement libre">
            <a:extLst>
              <a:ext uri="{FF2B5EF4-FFF2-40B4-BE49-F238E27FC236}">
                <a16:creationId xmlns:a16="http://schemas.microsoft.com/office/drawing/2014/main" id="{F90CE69A-3AB7-D502-9962-FEF44EAD869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401" y="231098"/>
            <a:ext cx="4497789" cy="455976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B91344E-31AF-4B2E-853A-0A827BB572EB}"/>
              </a:ext>
            </a:extLst>
          </p:cNvPr>
          <p:cNvSpPr txBox="1"/>
          <p:nvPr/>
        </p:nvSpPr>
        <p:spPr>
          <a:xfrm>
            <a:off x="4496476" y="1824384"/>
            <a:ext cx="7581566" cy="269950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1" dirty="0">
                <a:solidFill>
                  <a:schemeClr val="dk1"/>
                </a:solidFill>
                <a:effectLst/>
                <a:latin typeface="French Script MT" panose="03020402040607040605" pitchFamily="66" charset="0"/>
                <a:ea typeface="+mn-ea"/>
                <a:cs typeface="+mn-cs"/>
              </a:rPr>
              <a:t>S</a:t>
            </a:r>
            <a:r>
              <a:rPr lang="fr-FR" sz="1600" b="0" i="1" dirty="0">
                <a:solidFill>
                  <a:schemeClr val="dk1"/>
                </a:solidFill>
                <a:effectLst/>
                <a:latin typeface="+mn-lt"/>
                <a:ea typeface="+mn-ea"/>
                <a:cs typeface="+mn-cs"/>
              </a:rPr>
              <a:t>itué sur la rive droite du Rhône, </a:t>
            </a:r>
            <a:r>
              <a:rPr lang="fr-FR" sz="1600" i="1" dirty="0">
                <a:solidFill>
                  <a:schemeClr val="dk1"/>
                </a:solidFill>
                <a:effectLst/>
                <a:latin typeface="+mn-lt"/>
                <a:ea typeface="+mn-ea"/>
                <a:cs typeface="+mn-cs"/>
              </a:rPr>
              <a:t>le</a:t>
            </a:r>
            <a:r>
              <a:rPr lang="fr-FR" sz="1600" b="1" i="1" dirty="0">
                <a:solidFill>
                  <a:schemeClr val="dk1"/>
                </a:solidFill>
                <a:effectLst/>
                <a:latin typeface="+mn-lt"/>
                <a:ea typeface="+mn-ea"/>
                <a:cs typeface="+mn-cs"/>
              </a:rPr>
              <a:t> </a:t>
            </a:r>
            <a:r>
              <a:rPr lang="fr-FR" sz="2000" b="1" i="1" dirty="0">
                <a:solidFill>
                  <a:schemeClr val="dk1"/>
                </a:solidFill>
                <a:effectLst/>
                <a:latin typeface="+mn-lt"/>
                <a:ea typeface="+mn-ea"/>
                <a:cs typeface="+mn-cs"/>
              </a:rPr>
              <a:t>domaine de</a:t>
            </a:r>
            <a:r>
              <a:rPr lang="fr-FR" sz="2000" b="1" i="1" baseline="0" dirty="0">
                <a:solidFill>
                  <a:schemeClr val="dk1"/>
                </a:solidFill>
                <a:effectLst/>
                <a:latin typeface="+mn-lt"/>
                <a:ea typeface="+mn-ea"/>
                <a:cs typeface="+mn-cs"/>
              </a:rPr>
              <a:t> </a:t>
            </a:r>
            <a:r>
              <a:rPr lang="fr-FR" sz="2000" b="1" i="1" baseline="0" dirty="0" err="1">
                <a:solidFill>
                  <a:schemeClr val="dk1"/>
                </a:solidFill>
                <a:effectLst/>
                <a:latin typeface="+mn-lt"/>
                <a:ea typeface="+mn-ea"/>
                <a:cs typeface="+mn-cs"/>
              </a:rPr>
              <a:t>Sévanes</a:t>
            </a:r>
            <a:r>
              <a:rPr lang="fr-FR" sz="2000" b="1" i="1" dirty="0">
                <a:solidFill>
                  <a:schemeClr val="dk1"/>
                </a:solidFill>
                <a:effectLst/>
                <a:latin typeface="+mn-lt"/>
                <a:ea typeface="+mn-ea"/>
                <a:cs typeface="+mn-cs"/>
              </a:rPr>
              <a:t> </a:t>
            </a:r>
            <a:r>
              <a:rPr lang="fr-FR" sz="1600" b="0" i="1" dirty="0">
                <a:solidFill>
                  <a:schemeClr val="dk1"/>
                </a:solidFill>
                <a:effectLst/>
                <a:latin typeface="+mn-lt"/>
                <a:ea typeface="+mn-ea"/>
                <a:cs typeface="+mn-cs"/>
              </a:rPr>
              <a:t>s’étend sur près de 10 hectares. 7.5 hectares en IGP Pays d’oc composés de Grenache, Syrah, </a:t>
            </a:r>
            <a:r>
              <a:rPr lang="fr-FR" sz="1600" b="0" i="1" dirty="0" err="1">
                <a:solidFill>
                  <a:schemeClr val="dk1"/>
                </a:solidFill>
                <a:effectLst/>
                <a:latin typeface="+mn-lt"/>
                <a:ea typeface="+mn-ea"/>
                <a:cs typeface="+mn-cs"/>
              </a:rPr>
              <a:t>Marselan</a:t>
            </a:r>
            <a:r>
              <a:rPr lang="fr-FR" sz="1600" b="0" i="1" dirty="0">
                <a:solidFill>
                  <a:schemeClr val="dk1"/>
                </a:solidFill>
                <a:effectLst/>
                <a:latin typeface="+mn-lt"/>
                <a:ea typeface="+mn-ea"/>
                <a:cs typeface="+mn-cs"/>
              </a:rPr>
              <a:t> et Carignan et de 2.5 hectares en </a:t>
            </a:r>
            <a:r>
              <a:rPr lang="fr-FR" sz="1600" b="0" i="1" dirty="0" err="1">
                <a:solidFill>
                  <a:schemeClr val="dk1"/>
                </a:solidFill>
                <a:effectLst/>
                <a:latin typeface="+mn-lt"/>
                <a:ea typeface="+mn-ea"/>
                <a:cs typeface="+mn-cs"/>
              </a:rPr>
              <a:t>appelation</a:t>
            </a:r>
            <a:r>
              <a:rPr lang="fr-FR" sz="1600" b="0" i="1" dirty="0">
                <a:solidFill>
                  <a:schemeClr val="dk1"/>
                </a:solidFill>
                <a:effectLst/>
                <a:latin typeface="+mn-lt"/>
                <a:ea typeface="+mn-ea"/>
                <a:cs typeface="+mn-cs"/>
              </a:rPr>
              <a:t> Côtes du </a:t>
            </a:r>
            <a:r>
              <a:rPr lang="fr-FR" sz="1600" b="0" i="1" dirty="0" err="1">
                <a:solidFill>
                  <a:schemeClr val="dk1"/>
                </a:solidFill>
                <a:effectLst/>
                <a:latin typeface="+mn-lt"/>
                <a:ea typeface="+mn-ea"/>
                <a:cs typeface="+mn-cs"/>
              </a:rPr>
              <a:t>rhône</a:t>
            </a:r>
            <a:r>
              <a:rPr lang="fr-FR" sz="1600" b="0" i="1" dirty="0">
                <a:solidFill>
                  <a:schemeClr val="dk1"/>
                </a:solidFill>
                <a:effectLst/>
                <a:latin typeface="+mn-lt"/>
                <a:ea typeface="+mn-ea"/>
                <a:cs typeface="+mn-cs"/>
              </a:rPr>
              <a:t> composés de Grenache et de Syrah. Le vignoble se trouve sur les communes Saint Paul Les Fonts, Laudun et </a:t>
            </a:r>
            <a:r>
              <a:rPr lang="fr-FR" sz="1600" b="0" i="1" dirty="0" err="1">
                <a:solidFill>
                  <a:schemeClr val="dk1"/>
                </a:solidFill>
                <a:effectLst/>
                <a:latin typeface="+mn-lt"/>
                <a:ea typeface="+mn-ea"/>
                <a:cs typeface="+mn-cs"/>
              </a:rPr>
              <a:t>Orsan</a:t>
            </a:r>
            <a:r>
              <a:rPr lang="fr-FR" sz="1600" b="0" i="1" dirty="0">
                <a:solidFill>
                  <a:schemeClr val="dk1"/>
                </a:solidFill>
                <a:effectLst/>
                <a:latin typeface="+mn-lt"/>
                <a:ea typeface="+mn-ea"/>
                <a:cs typeface="+mn-cs"/>
              </a:rPr>
              <a:t>. Nous avons conduit notre vignoble avec des traitements raisonnés, et démarré la conversion en bio en avril 2020. En mai 2020, première mise en bouteilles du domaine de </a:t>
            </a:r>
            <a:r>
              <a:rPr lang="fr-FR" sz="1600" b="0" i="1" dirty="0" err="1">
                <a:solidFill>
                  <a:schemeClr val="dk1"/>
                </a:solidFill>
                <a:effectLst/>
                <a:latin typeface="+mn-lt"/>
                <a:ea typeface="+mn-ea"/>
                <a:cs typeface="+mn-cs"/>
              </a:rPr>
              <a:t>sévanes</a:t>
            </a:r>
            <a:r>
              <a:rPr lang="fr-FR" sz="1600" b="0" dirty="0">
                <a:solidFill>
                  <a:schemeClr val="dk1"/>
                </a:solidFill>
                <a:effectLst/>
                <a:latin typeface="+mn-lt"/>
                <a:ea typeface="+mn-ea"/>
                <a:cs typeface="+mn-cs"/>
              </a:rPr>
              <a:t>. </a:t>
            </a:r>
            <a:endParaRPr lang="fr-FR" sz="1100" b="1" i="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2BF04AE3-474D-4D3D-80CE-8D9DE79C7E1D}"/>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11961" y="90631"/>
            <a:ext cx="1597259" cy="209148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Vins rouge - IGP Pays d'oc - domaine de sevanes">
            <a:extLst>
              <a:ext uri="{FF2B5EF4-FFF2-40B4-BE49-F238E27FC236}">
                <a16:creationId xmlns:a16="http://schemas.microsoft.com/office/drawing/2014/main" id="{9510286C-549E-A2DA-8C36-E0A4EEB28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2065" y="1596402"/>
            <a:ext cx="1424168" cy="526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Tonneau De Vin Png, Vecteurs, PSD et Icônes Pour Téléchargement Gratuit |  Pngtree">
            <a:extLst>
              <a:ext uri="{FF2B5EF4-FFF2-40B4-BE49-F238E27FC236}">
                <a16:creationId xmlns:a16="http://schemas.microsoft.com/office/drawing/2014/main" id="{8D116651-7480-D1B0-7875-2B2CC3960BF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4270" y="4270213"/>
            <a:ext cx="2236454" cy="226728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144B55B2-0F9C-70B8-1C87-2F9524B5F98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229" y="2130066"/>
            <a:ext cx="2279593" cy="4787654"/>
          </a:xfrm>
          <a:prstGeom prst="rect">
            <a:avLst/>
          </a:prstGeom>
        </p:spPr>
      </p:pic>
      <p:sp>
        <p:nvSpPr>
          <p:cNvPr id="4" name="ZoneTexte 3">
            <a:extLst>
              <a:ext uri="{FF2B5EF4-FFF2-40B4-BE49-F238E27FC236}">
                <a16:creationId xmlns:a16="http://schemas.microsoft.com/office/drawing/2014/main" id="{59D8A13C-FF4C-DB44-9EB3-CCC4CED8A27F}"/>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147148264"/>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18E00-1D80-6083-BC1E-50D6558D7143}"/>
            </a:ext>
          </a:extLst>
        </p:cNvPr>
        <p:cNvGrpSpPr/>
        <p:nvPr/>
      </p:nvGrpSpPr>
      <p:grpSpPr>
        <a:xfrm>
          <a:off x="0" y="0"/>
          <a:ext cx="0" cy="0"/>
          <a:chOff x="0" y="0"/>
          <a:chExt cx="0" cy="0"/>
        </a:xfrm>
      </p:grpSpPr>
      <p:pic>
        <p:nvPicPr>
          <p:cNvPr id="2" name="Image 1" descr="Bouteille De Vin Rouge Avec Verre Isolé Sur Fond Transparent PNG , Vin  Rouge, Bouteille De Vin, Verre à Vin Image PNG pour le téléchargement libre">
            <a:extLst>
              <a:ext uri="{FF2B5EF4-FFF2-40B4-BE49-F238E27FC236}">
                <a16:creationId xmlns:a16="http://schemas.microsoft.com/office/drawing/2014/main" id="{1477C054-D1E6-7F52-D00E-F1ED046A1768}"/>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100" y="253912"/>
            <a:ext cx="3895675" cy="394937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232245A9-D1D1-4D1F-9EC0-399566167B95}"/>
              </a:ext>
            </a:extLst>
          </p:cNvPr>
          <p:cNvSpPr txBox="1"/>
          <p:nvPr/>
        </p:nvSpPr>
        <p:spPr>
          <a:xfrm>
            <a:off x="4748981" y="1628876"/>
            <a:ext cx="7443019" cy="394937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S</a:t>
            </a:r>
            <a:r>
              <a:rPr lang="fr-FR" sz="1600" b="0" i="1" dirty="0">
                <a:solidFill>
                  <a:schemeClr val="dk1"/>
                </a:solidFill>
                <a:effectLst/>
                <a:latin typeface="+mn-lt"/>
                <a:ea typeface="+mn-ea"/>
                <a:cs typeface="+mn-cs"/>
              </a:rPr>
              <a:t>itué au Nord du Vaucluse, sur les côteaux du petit village provençal de Rasteau, le domaine familial est niché sur le terroir de la </a:t>
            </a:r>
            <a:r>
              <a:rPr lang="fr-FR" sz="1600" b="0" i="1" dirty="0" err="1">
                <a:solidFill>
                  <a:schemeClr val="dk1"/>
                </a:solidFill>
                <a:effectLst/>
                <a:latin typeface="+mn-lt"/>
                <a:ea typeface="+mn-ea"/>
                <a:cs typeface="+mn-cs"/>
              </a:rPr>
              <a:t>Luminaille</a:t>
            </a:r>
            <a:r>
              <a:rPr lang="fr-FR" sz="1600" b="0" i="1" dirty="0">
                <a:solidFill>
                  <a:schemeClr val="dk1"/>
                </a:solidFill>
                <a:effectLst/>
                <a:latin typeface="+mn-lt"/>
                <a:ea typeface="+mn-ea"/>
                <a:cs typeface="+mn-cs"/>
              </a:rPr>
              <a:t>, face aux Dentelles de Montmirail et au Mont Ventoux.</a:t>
            </a:r>
            <a:br>
              <a:rPr lang="fr-FR" sz="1600" b="0" i="1" dirty="0">
                <a:solidFill>
                  <a:schemeClr val="dk1"/>
                </a:solidFill>
                <a:effectLst/>
                <a:latin typeface="+mn-lt"/>
                <a:ea typeface="+mn-ea"/>
                <a:cs typeface="+mn-cs"/>
              </a:rPr>
            </a:br>
            <a:r>
              <a:rPr lang="fr-FR" sz="1600" b="0" i="1" dirty="0">
                <a:solidFill>
                  <a:schemeClr val="dk1"/>
                </a:solidFill>
                <a:effectLst/>
                <a:latin typeface="+mn-lt"/>
                <a:ea typeface="+mn-ea"/>
                <a:cs typeface="+mn-cs"/>
              </a:rPr>
              <a:t>	Le </a:t>
            </a:r>
            <a:r>
              <a:rPr lang="fr-FR" sz="2000" b="1" i="1" dirty="0">
                <a:solidFill>
                  <a:schemeClr val="dk1"/>
                </a:solidFill>
                <a:effectLst/>
                <a:latin typeface="+mn-lt"/>
                <a:ea typeface="+mn-ea"/>
                <a:cs typeface="+mn-cs"/>
              </a:rPr>
              <a:t>Domaine la </a:t>
            </a:r>
            <a:r>
              <a:rPr lang="fr-FR" sz="2000" b="1" i="1" dirty="0" err="1">
                <a:solidFill>
                  <a:schemeClr val="dk1"/>
                </a:solidFill>
                <a:effectLst/>
                <a:latin typeface="+mn-lt"/>
                <a:ea typeface="+mn-ea"/>
                <a:cs typeface="+mn-cs"/>
              </a:rPr>
              <a:t>Luminaille</a:t>
            </a:r>
            <a:r>
              <a:rPr lang="fr-FR" sz="2000" b="1" i="1" dirty="0">
                <a:solidFill>
                  <a:schemeClr val="dk1"/>
                </a:solidFill>
                <a:effectLst/>
                <a:latin typeface="+mn-lt"/>
                <a:ea typeface="+mn-ea"/>
                <a:cs typeface="+mn-cs"/>
              </a:rPr>
              <a:t> </a:t>
            </a:r>
            <a:r>
              <a:rPr lang="fr-FR" sz="1600" b="0" i="1" dirty="0">
                <a:solidFill>
                  <a:schemeClr val="dk1"/>
                </a:solidFill>
                <a:effectLst/>
                <a:latin typeface="+mn-lt"/>
                <a:ea typeface="+mn-ea"/>
                <a:cs typeface="+mn-cs"/>
              </a:rPr>
              <a:t>(quartier de la « Lumière ») tient son nom à la brillance des feuilles d’oliviers les nuits de pleine lune. La Ferme de la </a:t>
            </a:r>
            <a:r>
              <a:rPr lang="fr-FR" sz="1600" b="0" i="1" dirty="0" err="1">
                <a:solidFill>
                  <a:schemeClr val="dk1"/>
                </a:solidFill>
                <a:effectLst/>
                <a:latin typeface="+mn-lt"/>
                <a:ea typeface="+mn-ea"/>
                <a:cs typeface="+mn-cs"/>
              </a:rPr>
              <a:t>Luminaille</a:t>
            </a:r>
            <a:r>
              <a:rPr lang="fr-FR" sz="1600" b="0" i="1" dirty="0">
                <a:solidFill>
                  <a:schemeClr val="dk1"/>
                </a:solidFill>
                <a:effectLst/>
                <a:latin typeface="+mn-lt"/>
                <a:ea typeface="+mn-ea"/>
                <a:cs typeface="+mn-cs"/>
              </a:rPr>
              <a:t> a été acquise par les arrières-arrières-grands-parents de Julie : c’est désormais la 5ème génération.</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Constitué de 12 hectares de vignes, de 6 hectares de bois, et d’un champ d’oliviers, le Domaine est cultivé en Agriculture Biologique. Julie </a:t>
            </a:r>
            <a:r>
              <a:rPr lang="fr-FR" sz="1600" b="0" i="1" dirty="0" err="1">
                <a:solidFill>
                  <a:schemeClr val="dk1"/>
                </a:solidFill>
                <a:effectLst/>
                <a:latin typeface="+mn-lt"/>
                <a:ea typeface="+mn-ea"/>
                <a:cs typeface="+mn-cs"/>
              </a:rPr>
              <a:t>Paolucci</a:t>
            </a:r>
            <a:r>
              <a:rPr lang="fr-FR" sz="1600" b="0" i="1" dirty="0">
                <a:solidFill>
                  <a:schemeClr val="dk1"/>
                </a:solidFill>
                <a:effectLst/>
                <a:latin typeface="+mn-lt"/>
                <a:ea typeface="+mn-ea"/>
                <a:cs typeface="+mn-cs"/>
              </a:rPr>
              <a:t> y produit des vins de plaisir, respectueux de leur environnement et de leur Terroir.</a:t>
            </a:r>
            <a:endParaRPr lang="fr-FR" sz="4800" b="0" i="0" dirty="0">
              <a:solidFill>
                <a:schemeClr val="dk1"/>
              </a:solidFill>
              <a:effectLst/>
              <a:latin typeface="French Script MT" panose="03020402040607040605" pitchFamily="66" charset="0"/>
              <a:ea typeface="+mn-ea"/>
              <a:cs typeface="+mn-cs"/>
            </a:endParaRPr>
          </a:p>
        </p:txBody>
      </p:sp>
      <p:pic>
        <p:nvPicPr>
          <p:cNvPr id="5" name="Image 4">
            <a:extLst>
              <a:ext uri="{FF2B5EF4-FFF2-40B4-BE49-F238E27FC236}">
                <a16:creationId xmlns:a16="http://schemas.microsoft.com/office/drawing/2014/main" id="{9E1312F1-32ED-43B9-ABFD-7AF3D6DECF80}"/>
              </a:ext>
            </a:extLst>
          </p:cNvPr>
          <p:cNvPicPr>
            <a:picLocks noChangeAspect="1" noChangeArrowheads="1"/>
          </p:cNvPicPr>
          <p:nvPr/>
        </p:nvPicPr>
        <p:blipFill>
          <a:blip r:embed="rId3" cstate="print">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l="2725" t="2452" r="2242" b="1758"/>
          <a:stretch>
            <a:fillRect/>
          </a:stretch>
        </p:blipFill>
        <p:spPr bwMode="auto">
          <a:xfrm>
            <a:off x="7443021" y="249980"/>
            <a:ext cx="1492403" cy="19433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Domaine la Luminaille Rasteau Garance Rouge 2022 75cl">
            <a:extLst>
              <a:ext uri="{FF2B5EF4-FFF2-40B4-BE49-F238E27FC236}">
                <a16:creationId xmlns:a16="http://schemas.microsoft.com/office/drawing/2014/main" id="{A3A22F1F-C8E2-8221-14A8-5012421A3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789" r="31189"/>
          <a:stretch>
            <a:fillRect/>
          </a:stretch>
        </p:blipFill>
        <p:spPr bwMode="auto">
          <a:xfrm>
            <a:off x="3126658" y="1279745"/>
            <a:ext cx="1622323" cy="532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Glass of wine bottle corkscrew barrel and grapes on wooden table isolated  on white background | Premium AI-generated image">
            <a:extLst>
              <a:ext uri="{FF2B5EF4-FFF2-40B4-BE49-F238E27FC236}">
                <a16:creationId xmlns:a16="http://schemas.microsoft.com/office/drawing/2014/main" id="{A880B6A8-DFD3-057D-19F1-69A20F24F22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4307" y="4823733"/>
            <a:ext cx="2104407" cy="213341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204A5BB-5451-B94A-883A-E2416E51233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6100" y="2111534"/>
            <a:ext cx="2620558" cy="4643446"/>
          </a:xfrm>
          <a:prstGeom prst="rect">
            <a:avLst/>
          </a:prstGeom>
        </p:spPr>
      </p:pic>
      <p:sp>
        <p:nvSpPr>
          <p:cNvPr id="4" name="ZoneTexte 3">
            <a:extLst>
              <a:ext uri="{FF2B5EF4-FFF2-40B4-BE49-F238E27FC236}">
                <a16:creationId xmlns:a16="http://schemas.microsoft.com/office/drawing/2014/main" id="{87819AA7-5A3B-4D33-71BB-1C8F4F2D9DB7}"/>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3285258894"/>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DFB84-06A7-B2B8-105D-EF5C95BF696A}"/>
            </a:ext>
          </a:extLst>
        </p:cNvPr>
        <p:cNvGrpSpPr/>
        <p:nvPr/>
      </p:nvGrpSpPr>
      <p:grpSpPr>
        <a:xfrm>
          <a:off x="0" y="0"/>
          <a:ext cx="0" cy="0"/>
          <a:chOff x="0" y="0"/>
          <a:chExt cx="0" cy="0"/>
        </a:xfrm>
      </p:grpSpPr>
      <p:pic>
        <p:nvPicPr>
          <p:cNvPr id="2" name="Image 1" descr="Verre Transparent De Vin Rouge, Bouteille De Vin Et Branche De Raisin Sur  Fond Blanc. Illustration Réaliste Très Détaillée. Clip Art Libres De  Droits, Svg, Vecteurs Et Illustration. Image 171346926">
            <a:extLst>
              <a:ext uri="{FF2B5EF4-FFF2-40B4-BE49-F238E27FC236}">
                <a16:creationId xmlns:a16="http://schemas.microsoft.com/office/drawing/2014/main" id="{B1C621F4-2505-D2EA-B1BB-79BD228524F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3768" y="227248"/>
            <a:ext cx="2595820" cy="4469550"/>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E847692-4533-483A-9BED-E5094CF3DA21}"/>
              </a:ext>
            </a:extLst>
          </p:cNvPr>
          <p:cNvSpPr txBox="1"/>
          <p:nvPr/>
        </p:nvSpPr>
        <p:spPr>
          <a:xfrm>
            <a:off x="4355952" y="1467703"/>
            <a:ext cx="7836048" cy="44695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E</a:t>
            </a:r>
            <a:r>
              <a:rPr lang="fr-FR" sz="1600" b="0" i="1" dirty="0">
                <a:solidFill>
                  <a:schemeClr val="dk1"/>
                </a:solidFill>
                <a:effectLst/>
                <a:latin typeface="+mn-lt"/>
                <a:ea typeface="+mn-ea"/>
                <a:cs typeface="+mn-cs"/>
              </a:rPr>
              <a:t>n 1937, le village de Vacqueyras</a:t>
            </a:r>
          </a:p>
          <a:p>
            <a:r>
              <a:rPr lang="fr-FR" sz="1600" b="0" i="1" dirty="0">
                <a:solidFill>
                  <a:schemeClr val="dk1"/>
                </a:solidFill>
                <a:effectLst/>
                <a:latin typeface="+mn-lt"/>
                <a:ea typeface="+mn-ea"/>
                <a:cs typeface="+mn-cs"/>
              </a:rPr>
              <a:t> se situe dans l’aire d’appellation des Côtes du Rhône. En 1955, il intègre l’aire des Côtes du Rhône Villages notifiée par décret en 1967. Enfin, Vacqueyras acquiert ses lettres de noblesse en Appellation locale « CRU » le 22 février 1990, par décision de l’Institut National des Appellations d’Origine Contrôlée (INAO), décision entérinée par publication au Journal Officiel le 15 août 1990.</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Le terroir de </a:t>
            </a:r>
            <a:r>
              <a:rPr lang="fr-FR" sz="2000" b="1" i="1" dirty="0">
                <a:solidFill>
                  <a:schemeClr val="dk1"/>
                </a:solidFill>
                <a:effectLst/>
                <a:latin typeface="+mn-lt"/>
                <a:ea typeface="+mn-ea"/>
                <a:cs typeface="+mn-cs"/>
              </a:rPr>
              <a:t>Vacqueyras</a:t>
            </a:r>
            <a:r>
              <a:rPr lang="fr-FR" sz="1600" b="0" i="1" dirty="0">
                <a:solidFill>
                  <a:schemeClr val="dk1"/>
                </a:solidFill>
                <a:effectLst/>
                <a:latin typeface="+mn-lt"/>
                <a:ea typeface="+mn-ea"/>
                <a:cs typeface="+mn-cs"/>
              </a:rPr>
              <a:t> est un espace géographique délimité au sein duquel interagit un milieu physique et biologique (climat, sol, cépage) et un ensemble de facteurs humains.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Protégé par les Dentelles de Montmirail qui surplombent le village, le vignoble de Vacqueyras bénéficie d’une diversité de sols et de terroirs ; galets, sables fins, argiles, marnes, safres, grès, cailloutis et fragments de calcaire </a:t>
            </a:r>
            <a:r>
              <a:rPr lang="fr-FR" sz="1600" b="0" i="1" dirty="0" err="1">
                <a:solidFill>
                  <a:schemeClr val="dk1"/>
                </a:solidFill>
                <a:effectLst/>
                <a:latin typeface="+mn-lt"/>
                <a:ea typeface="+mn-ea"/>
                <a:cs typeface="+mn-cs"/>
              </a:rPr>
              <a:t>blanc.Terre</a:t>
            </a:r>
            <a:r>
              <a:rPr lang="fr-FR" sz="1600" b="0" i="1" dirty="0">
                <a:solidFill>
                  <a:schemeClr val="dk1"/>
                </a:solidFill>
                <a:effectLst/>
                <a:latin typeface="+mn-lt"/>
                <a:ea typeface="+mn-ea"/>
                <a:cs typeface="+mn-cs"/>
              </a:rPr>
              <a:t> de rouge, terre de blanc et terre de rosé, les vignerons guidés par un savoir-faire ancestral, valorisent la typicité de ce terroir et élaborent des assemblages minutieux conférant aux </a:t>
            </a:r>
          </a:p>
          <a:p>
            <a:r>
              <a:rPr lang="fr-FR" sz="1600" b="0" i="1" dirty="0">
                <a:solidFill>
                  <a:schemeClr val="dk1"/>
                </a:solidFill>
                <a:effectLst/>
                <a:latin typeface="+mn-lt"/>
                <a:ea typeface="+mn-ea"/>
                <a:cs typeface="+mn-cs"/>
              </a:rPr>
              <a:t>vins de Vacqueyras finesse, harmonie et équilibre.</a:t>
            </a:r>
            <a:endParaRPr lang="fr-FR" sz="4800" b="0" i="0" dirty="0">
              <a:solidFill>
                <a:schemeClr val="dk1"/>
              </a:solidFill>
              <a:effectLst/>
              <a:latin typeface="French Script MT" panose="03020402040607040605" pitchFamily="66" charset="0"/>
              <a:ea typeface="+mn-ea"/>
              <a:cs typeface="+mn-cs"/>
            </a:endParaRPr>
          </a:p>
          <a:p>
            <a:endParaRPr lang="fr-FR" sz="1600" b="0" i="0" dirty="0">
              <a:solidFill>
                <a:schemeClr val="dk1"/>
              </a:solidFill>
              <a:effectLst/>
              <a:latin typeface="+mn-lt"/>
              <a:ea typeface="+mn-ea"/>
              <a:cs typeface="+mn-cs"/>
            </a:endParaRPr>
          </a:p>
          <a:p>
            <a:pPr algn="ctr"/>
            <a:endParaRPr lang="fr-FR" sz="1600" b="0" dirty="0">
              <a:solidFill>
                <a:schemeClr val="dk1"/>
              </a:solidFill>
              <a:effectLst/>
              <a:latin typeface="+mn-lt"/>
              <a:ea typeface="+mn-ea"/>
              <a:cs typeface="+mn-cs"/>
            </a:endParaRPr>
          </a:p>
        </p:txBody>
      </p:sp>
      <p:pic>
        <p:nvPicPr>
          <p:cNvPr id="6" name="Image 5" descr="Julien Delhomme Vacqueyras Louis H 2020">
            <a:extLst>
              <a:ext uri="{FF2B5EF4-FFF2-40B4-BE49-F238E27FC236}">
                <a16:creationId xmlns:a16="http://schemas.microsoft.com/office/drawing/2014/main" id="{28C335FB-C0C8-3EE2-6BBD-63D06E2908B9}"/>
              </a:ext>
            </a:extLst>
          </p:cNvPr>
          <p:cNvPicPr>
            <a:picLocks noChangeAspect="1" noChangeArrowheads="1"/>
          </p:cNvPicPr>
          <p:nvPr/>
        </p:nvPicPr>
        <p:blipFill>
          <a:blip r:embed="rId3">
            <a:clrChange>
              <a:clrFrom>
                <a:srgbClr val="EDE3EB"/>
              </a:clrFrom>
              <a:clrTo>
                <a:srgbClr val="EDE3EB">
                  <a:alpha val="0"/>
                </a:srgbClr>
              </a:clrTo>
            </a:clrChange>
            <a:extLst>
              <a:ext uri="{28A0092B-C50C-407E-A947-70E740481C1C}">
                <a14:useLocalDpi xmlns:a14="http://schemas.microsoft.com/office/drawing/2010/main" val="0"/>
              </a:ext>
            </a:extLst>
          </a:blip>
          <a:srcRect l="33990" t="3966" r="33237" b="3398"/>
          <a:stretch>
            <a:fillRect/>
          </a:stretch>
        </p:blipFill>
        <p:spPr bwMode="auto">
          <a:xfrm>
            <a:off x="2825625" y="1467703"/>
            <a:ext cx="1530327" cy="522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Tonneau De Vin Avec Des Raisins PNG , Tonneau De Vin, Baril, Les Raisins  Image PNG pour le téléchargement libre">
            <a:extLst>
              <a:ext uri="{FF2B5EF4-FFF2-40B4-BE49-F238E27FC236}">
                <a16:creationId xmlns:a16="http://schemas.microsoft.com/office/drawing/2014/main" id="{3CB89E01-B70C-1D30-11B3-3C2F9271F4D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7907" y="5121278"/>
            <a:ext cx="1609758" cy="1631951"/>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97ADEF86-8A50-087B-05BA-AC306CF6CBB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4335" y="2214554"/>
            <a:ext cx="2620558" cy="4643446"/>
          </a:xfrm>
          <a:prstGeom prst="rect">
            <a:avLst/>
          </a:prstGeom>
        </p:spPr>
      </p:pic>
      <p:pic>
        <p:nvPicPr>
          <p:cNvPr id="9" name="Image 8">
            <a:extLst>
              <a:ext uri="{FF2B5EF4-FFF2-40B4-BE49-F238E27FC236}">
                <a16:creationId xmlns:a16="http://schemas.microsoft.com/office/drawing/2014/main" id="{D2FE038F-1F41-3FC1-8316-FE2EF585490D}"/>
              </a:ext>
            </a:extLst>
          </p:cNvPr>
          <p:cNvPicPr>
            <a:picLocks noChangeAspect="1" noChangeArrowheads="1"/>
          </p:cNvPicPr>
          <p:nvPr/>
        </p:nvPicPr>
        <p:blipFill>
          <a:blip r:embed="rId6" cstate="print">
            <a:clrChange>
              <a:clrFrom>
                <a:srgbClr val="FEFEFE"/>
              </a:clrFrom>
              <a:clrTo>
                <a:srgbClr val="FEFEFE">
                  <a:alpha val="0"/>
                </a:srgbClr>
              </a:clrTo>
            </a:clrChange>
            <a:lum bright="-20000" contrast="40000"/>
            <a:extLst>
              <a:ext uri="{28A0092B-C50C-407E-A947-70E740481C1C}">
                <a14:useLocalDpi xmlns:a14="http://schemas.microsoft.com/office/drawing/2010/main" val="0"/>
              </a:ext>
            </a:extLst>
          </a:blip>
          <a:srcRect l="2725" t="2452" r="2242" b="1758"/>
          <a:stretch>
            <a:fillRect/>
          </a:stretch>
        </p:blipFill>
        <p:spPr bwMode="auto">
          <a:xfrm>
            <a:off x="7749796" y="0"/>
            <a:ext cx="1492403" cy="19433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ZoneTexte 3">
            <a:extLst>
              <a:ext uri="{FF2B5EF4-FFF2-40B4-BE49-F238E27FC236}">
                <a16:creationId xmlns:a16="http://schemas.microsoft.com/office/drawing/2014/main" id="{186731D8-8FEC-2DBD-333C-F8421B049EF6}"/>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4010411861"/>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Glass Of Wine And A Bunch PNG, Vector, PSD, and Clipart With Transparent  Background for Free Download | Pngtree">
            <a:extLst>
              <a:ext uri="{FF2B5EF4-FFF2-40B4-BE49-F238E27FC236}">
                <a16:creationId xmlns:a16="http://schemas.microsoft.com/office/drawing/2014/main" id="{8D0C2B62-50C4-AD31-8D50-B49A1CBF40A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6529" y="230646"/>
            <a:ext cx="3412937" cy="3460017"/>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
        <p:nvSpPr>
          <p:cNvPr id="17" name="ZoneTexte 2">
            <a:extLst>
              <a:ext uri="{FF2B5EF4-FFF2-40B4-BE49-F238E27FC236}">
                <a16:creationId xmlns:a16="http://schemas.microsoft.com/office/drawing/2014/main" id="{4681DD0F-2378-46BA-BFBA-247635F4F038}"/>
              </a:ext>
            </a:extLst>
          </p:cNvPr>
          <p:cNvSpPr txBox="1"/>
          <p:nvPr/>
        </p:nvSpPr>
        <p:spPr>
          <a:xfrm>
            <a:off x="4365523" y="1165123"/>
            <a:ext cx="7329948" cy="548054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100" b="1" i="1" dirty="0">
              <a:solidFill>
                <a:schemeClr val="dk1"/>
              </a:solidFill>
              <a:effectLst/>
              <a:latin typeface="+mn-lt"/>
              <a:ea typeface="+mn-ea"/>
              <a:cs typeface="+mn-cs"/>
            </a:endParaRPr>
          </a:p>
          <a:p>
            <a:endParaRPr lang="fr-FR" sz="1600" b="1" i="1" dirty="0">
              <a:solidFill>
                <a:schemeClr val="dk1"/>
              </a:solidFill>
              <a:effectLst/>
              <a:latin typeface="+mn-lt"/>
              <a:ea typeface="+mn-ea"/>
              <a:cs typeface="+mn-cs"/>
            </a:endParaRPr>
          </a:p>
          <a:p>
            <a:r>
              <a:rPr lang="fr-FR" sz="4800" b="1" i="1" dirty="0">
                <a:solidFill>
                  <a:schemeClr val="dk1"/>
                </a:solidFill>
                <a:effectLst/>
                <a:latin typeface="French Script MT" panose="03020402040607040605" pitchFamily="66" charset="0"/>
                <a:ea typeface="+mn-ea"/>
                <a:cs typeface="+mn-cs"/>
              </a:rPr>
              <a:t>L</a:t>
            </a:r>
            <a:r>
              <a:rPr lang="fr-FR" sz="1600" b="1" i="1" dirty="0">
                <a:solidFill>
                  <a:schemeClr val="dk1"/>
                </a:solidFill>
                <a:effectLst/>
                <a:latin typeface="+mn-lt"/>
                <a:ea typeface="+mn-ea"/>
                <a:cs typeface="+mn-cs"/>
              </a:rPr>
              <a:t>e Domaine de la </a:t>
            </a:r>
            <a:r>
              <a:rPr lang="fr-FR" sz="1600" b="1" i="1" dirty="0" err="1">
                <a:solidFill>
                  <a:schemeClr val="dk1"/>
                </a:solidFill>
                <a:effectLst/>
                <a:latin typeface="+mn-lt"/>
                <a:ea typeface="+mn-ea"/>
                <a:cs typeface="+mn-cs"/>
              </a:rPr>
              <a:t>Poilane</a:t>
            </a:r>
            <a:r>
              <a:rPr lang="fr-FR" sz="1600" b="1" i="1" dirty="0">
                <a:solidFill>
                  <a:schemeClr val="dk1"/>
                </a:solidFill>
                <a:effectLst/>
                <a:latin typeface="+mn-lt"/>
                <a:ea typeface="+mn-ea"/>
                <a:cs typeface="+mn-cs"/>
              </a:rPr>
              <a:t> </a:t>
            </a:r>
            <a:r>
              <a:rPr lang="fr-FR" sz="1600" b="0" i="1" dirty="0">
                <a:solidFill>
                  <a:schemeClr val="dk1"/>
                </a:solidFill>
                <a:effectLst/>
                <a:latin typeface="+mn-lt"/>
                <a:ea typeface="+mn-ea"/>
                <a:cs typeface="+mn-cs"/>
              </a:rPr>
              <a:t>s’est constitué au fil du temps par la fusion de l’exploitation de Monsieur Verdier de St Lambert du </a:t>
            </a:r>
            <a:r>
              <a:rPr lang="fr-FR" sz="1600" b="0" i="1" dirty="0" err="1">
                <a:solidFill>
                  <a:schemeClr val="dk1"/>
                </a:solidFill>
                <a:effectLst/>
                <a:latin typeface="+mn-lt"/>
                <a:ea typeface="+mn-ea"/>
                <a:cs typeface="+mn-cs"/>
              </a:rPr>
              <a:t>Lattay</a:t>
            </a:r>
            <a:r>
              <a:rPr lang="fr-FR" sz="1600" b="0" i="1" dirty="0">
                <a:solidFill>
                  <a:schemeClr val="dk1"/>
                </a:solidFill>
                <a:effectLst/>
                <a:latin typeface="+mn-lt"/>
                <a:ea typeface="+mn-ea"/>
                <a:cs typeface="+mn-cs"/>
              </a:rPr>
              <a:t> et celle du domaine de l’</a:t>
            </a:r>
            <a:r>
              <a:rPr lang="fr-FR" sz="1600" b="0" i="1" dirty="0" err="1">
                <a:solidFill>
                  <a:schemeClr val="dk1"/>
                </a:solidFill>
                <a:effectLst/>
                <a:latin typeface="+mn-lt"/>
                <a:ea typeface="+mn-ea"/>
                <a:cs typeface="+mn-cs"/>
              </a:rPr>
              <a:t>Ollulière</a:t>
            </a:r>
            <a:r>
              <a:rPr lang="fr-FR" sz="1600" b="0" i="1" dirty="0">
                <a:solidFill>
                  <a:schemeClr val="dk1"/>
                </a:solidFill>
                <a:effectLst/>
                <a:latin typeface="+mn-lt"/>
                <a:ea typeface="+mn-ea"/>
                <a:cs typeface="+mn-cs"/>
              </a:rPr>
              <a:t> (Michel RICOU) depuis 2002. L’exploitation est une entreprise familiale depuis 4 générations. </a:t>
            </a:r>
          </a:p>
          <a:p>
            <a:r>
              <a:rPr lang="fr-FR" sz="1600" b="0" i="1" dirty="0">
                <a:solidFill>
                  <a:schemeClr val="dk1"/>
                </a:solidFill>
                <a:effectLst/>
                <a:latin typeface="+mn-lt"/>
                <a:ea typeface="+mn-ea"/>
                <a:cs typeface="+mn-cs"/>
              </a:rPr>
              <a:t>	Le 01 janvier 2022, la 5 </a:t>
            </a:r>
            <a:r>
              <a:rPr lang="fr-FR" sz="1600" b="0" i="1" dirty="0" err="1">
                <a:solidFill>
                  <a:schemeClr val="dk1"/>
                </a:solidFill>
                <a:effectLst/>
                <a:latin typeface="+mn-lt"/>
                <a:ea typeface="+mn-ea"/>
                <a:cs typeface="+mn-cs"/>
              </a:rPr>
              <a:t>ème</a:t>
            </a:r>
            <a:r>
              <a:rPr lang="fr-FR" sz="1600" b="0" i="1" dirty="0">
                <a:solidFill>
                  <a:schemeClr val="dk1"/>
                </a:solidFill>
                <a:effectLst/>
                <a:latin typeface="+mn-lt"/>
                <a:ea typeface="+mn-ea"/>
                <a:cs typeface="+mn-cs"/>
              </a:rPr>
              <a:t> génération a intégré l'entreprise.  En effet, Aurélien et Maxime ont rejoint leur maman, Marietta,  et remplace leur papa Didier.</a:t>
            </a:r>
          </a:p>
          <a:p>
            <a:r>
              <a:rPr lang="fr-FR" sz="1600" dirty="0"/>
              <a:t>	</a:t>
            </a:r>
            <a:r>
              <a:rPr lang="fr-FR" sz="1600" b="0" i="1" dirty="0">
                <a:solidFill>
                  <a:schemeClr val="dk1"/>
                </a:solidFill>
                <a:effectLst/>
                <a:latin typeface="+mn-lt"/>
                <a:ea typeface="+mn-ea"/>
                <a:cs typeface="+mn-cs"/>
              </a:rPr>
              <a:t>Bien qu'il souhaite changer de domaine professionnel, Didier restera présent pour soutenir et conseiller ces repreneurs.</a:t>
            </a:r>
          </a:p>
          <a:p>
            <a:r>
              <a:rPr lang="fr-FR" sz="1600" dirty="0"/>
              <a:t>	</a:t>
            </a:r>
            <a:r>
              <a:rPr lang="fr-FR" sz="1600" b="0" i="1" dirty="0">
                <a:solidFill>
                  <a:schemeClr val="dk1"/>
                </a:solidFill>
                <a:effectLst/>
                <a:latin typeface="+mn-lt"/>
                <a:ea typeface="+mn-ea"/>
                <a:cs typeface="+mn-cs"/>
              </a:rPr>
              <a:t>Le Domaine de la </a:t>
            </a:r>
            <a:r>
              <a:rPr lang="fr-FR" sz="1600" b="0" i="1" dirty="0" err="1">
                <a:solidFill>
                  <a:schemeClr val="dk1"/>
                </a:solidFill>
                <a:effectLst/>
                <a:latin typeface="+mn-lt"/>
                <a:ea typeface="+mn-ea"/>
                <a:cs typeface="+mn-cs"/>
              </a:rPr>
              <a:t>Poilane</a:t>
            </a:r>
            <a:r>
              <a:rPr lang="fr-FR" sz="1600" b="0" i="1" dirty="0">
                <a:solidFill>
                  <a:schemeClr val="dk1"/>
                </a:solidFill>
                <a:effectLst/>
                <a:latin typeface="+mn-lt"/>
                <a:ea typeface="+mn-ea"/>
                <a:cs typeface="+mn-cs"/>
              </a:rPr>
              <a:t> se situe en Maine et Loire dans la zone d’appellation Côteaux du Layon. Située sur la commune de St Aubin de Luigné, l’exploitation est à environ 30 kms au sud d’Angers,90 kms de Nantes et 300 kms de Paris sur l’axe des Sables d'</a:t>
            </a:r>
            <a:r>
              <a:rPr lang="fr-FR" sz="1600" b="0" i="1" dirty="0" err="1">
                <a:solidFill>
                  <a:schemeClr val="dk1"/>
                </a:solidFill>
                <a:effectLst/>
                <a:latin typeface="+mn-lt"/>
                <a:ea typeface="+mn-ea"/>
                <a:cs typeface="+mn-cs"/>
              </a:rPr>
              <a:t>Olonnes</a:t>
            </a:r>
            <a:r>
              <a:rPr lang="fr-FR" sz="1600" b="0" i="1" dirty="0">
                <a:solidFill>
                  <a:schemeClr val="dk1"/>
                </a:solidFill>
                <a:effectLst/>
                <a:latin typeface="+mn-lt"/>
                <a:ea typeface="+mn-ea"/>
                <a:cs typeface="+mn-cs"/>
              </a:rPr>
              <a:t> .</a:t>
            </a:r>
            <a:endParaRPr lang="fr-FR" sz="1600" dirty="0">
              <a:effectLst/>
            </a:endParaRPr>
          </a:p>
          <a:p>
            <a:endParaRPr lang="fr-FR" sz="4800" b="0" i="1" dirty="0">
              <a:solidFill>
                <a:schemeClr val="dk1"/>
              </a:solidFill>
              <a:effectLst/>
              <a:latin typeface="French Script MT" panose="03020402040607040605" pitchFamily="66" charset="0"/>
              <a:ea typeface="+mn-ea"/>
              <a:cs typeface="+mn-cs"/>
            </a:endParaRPr>
          </a:p>
          <a:p>
            <a:endParaRPr lang="fr-FR" sz="4800" b="0" i="1" dirty="0">
              <a:solidFill>
                <a:schemeClr val="dk1"/>
              </a:solidFill>
              <a:effectLst/>
              <a:latin typeface="French Script MT" panose="03020402040607040605" pitchFamily="66" charset="0"/>
              <a:ea typeface="+mn-ea"/>
              <a:cs typeface="+mn-cs"/>
            </a:endParaRPr>
          </a:p>
          <a:p>
            <a:endParaRPr lang="fr-FR" sz="4800" b="1" i="1" dirty="0">
              <a:solidFill>
                <a:schemeClr val="dk1"/>
              </a:solidFill>
              <a:effectLst/>
              <a:latin typeface="French Script MT" panose="03020402040607040605" pitchFamily="66" charset="0"/>
              <a:ea typeface="+mn-ea"/>
              <a:cs typeface="+mn-cs"/>
            </a:endParaRPr>
          </a:p>
          <a:p>
            <a:endParaRPr lang="fr-FR" sz="4800" b="1" i="1" dirty="0">
              <a:solidFill>
                <a:schemeClr val="dk1"/>
              </a:solidFill>
              <a:effectLst/>
              <a:latin typeface="French Script MT" panose="03020402040607040605" pitchFamily="66" charset="0"/>
              <a:ea typeface="+mn-ea"/>
              <a:cs typeface="+mn-cs"/>
            </a:endParaRPr>
          </a:p>
          <a:p>
            <a:pPr algn="l"/>
            <a:endParaRPr lang="fr-FR" sz="1600" b="1" i="1" dirty="0">
              <a:solidFill>
                <a:schemeClr val="dk1"/>
              </a:solidFill>
              <a:effectLst/>
              <a:latin typeface="French Script MT" panose="03020402040607040605" pitchFamily="66" charset="0"/>
              <a:ea typeface="+mn-ea"/>
              <a:cs typeface="+mn-cs"/>
            </a:endParaRPr>
          </a:p>
          <a:p>
            <a:pPr algn="ctr"/>
            <a:endParaRPr lang="fr-FR" sz="1600" b="0" dirty="0">
              <a:solidFill>
                <a:schemeClr val="dk1"/>
              </a:solidFill>
              <a:effectLst/>
              <a:latin typeface="+mn-lt"/>
              <a:ea typeface="+mn-ea"/>
              <a:cs typeface="+mn-cs"/>
            </a:endParaRPr>
          </a:p>
        </p:txBody>
      </p:sp>
      <p:pic>
        <p:nvPicPr>
          <p:cNvPr id="18" name="Image 17">
            <a:extLst>
              <a:ext uri="{FF2B5EF4-FFF2-40B4-BE49-F238E27FC236}">
                <a16:creationId xmlns:a16="http://schemas.microsoft.com/office/drawing/2014/main" id="{504BF854-535E-48B7-9C9C-4DF0D5E3AA3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5047" t="5649" r="36223" b="74220"/>
          <a:stretch>
            <a:fillRect/>
          </a:stretch>
        </p:blipFill>
        <p:spPr bwMode="auto">
          <a:xfrm>
            <a:off x="2914162" y="2352790"/>
            <a:ext cx="1239660" cy="43619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20" name="Image 19">
            <a:extLst>
              <a:ext uri="{FF2B5EF4-FFF2-40B4-BE49-F238E27FC236}">
                <a16:creationId xmlns:a16="http://schemas.microsoft.com/office/drawing/2014/main" id="{CDE37C32-7A61-4C3E-970F-765EE2DE8877}"/>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97214" y="85979"/>
            <a:ext cx="1580418" cy="20597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21" name="Image 20" descr="Vintønde med klaser af druer Stockvektor af ©Liana2012 153228800">
            <a:extLst>
              <a:ext uri="{FF2B5EF4-FFF2-40B4-BE49-F238E27FC236}">
                <a16:creationId xmlns:a16="http://schemas.microsoft.com/office/drawing/2014/main" id="{6B85F4CD-BEF8-CC9D-79E0-4C860666F930}"/>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t="20297" b="16785"/>
          <a:stretch>
            <a:fillRect/>
          </a:stretch>
        </p:blipFill>
        <p:spPr bwMode="auto">
          <a:xfrm>
            <a:off x="10005177" y="5401413"/>
            <a:ext cx="2146351" cy="14565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83016B33-3FA5-4B14-B92E-8DBF10F3BD7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348" y="1568518"/>
            <a:ext cx="2673814" cy="5146209"/>
          </a:xfrm>
          <a:prstGeom prst="rect">
            <a:avLst/>
          </a:prstGeom>
        </p:spPr>
      </p:pic>
      <p:sp>
        <p:nvSpPr>
          <p:cNvPr id="2" name="ZoneTexte 1">
            <a:extLst>
              <a:ext uri="{FF2B5EF4-FFF2-40B4-BE49-F238E27FC236}">
                <a16:creationId xmlns:a16="http://schemas.microsoft.com/office/drawing/2014/main" id="{69D5FDCB-D8DE-71C9-A1B0-35E11058E2E0}"/>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1135505831"/>
      </p:ext>
    </p:extLst>
  </p:cSld>
  <p:clrMapOvr>
    <a:masterClrMapping/>
  </p:clrMapOvr>
  <mc:AlternateContent xmlns:mc="http://schemas.openxmlformats.org/markup-compatibility/2006" xmlns:p14="http://schemas.microsoft.com/office/powerpoint/2010/main">
    <mc:Choice Requires="p14">
      <p:transition spd="slow" p14:dur="1500" advTm="9000">
        <p14:window dir="vert"/>
      </p:transition>
    </mc:Choice>
    <mc:Fallback xmlns="">
      <p:transition spd="slow" advTm="9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62FE7-2B03-3B92-BE54-94C84479C56F}"/>
            </a:ext>
          </a:extLst>
        </p:cNvPr>
        <p:cNvGrpSpPr/>
        <p:nvPr/>
      </p:nvGrpSpPr>
      <p:grpSpPr>
        <a:xfrm>
          <a:off x="0" y="0"/>
          <a:ext cx="0" cy="0"/>
          <a:chOff x="0" y="0"/>
          <a:chExt cx="0" cy="0"/>
        </a:xfrm>
      </p:grpSpPr>
      <p:pic>
        <p:nvPicPr>
          <p:cNvPr id="2" name="Image 1" descr="Red Wine Glass Clipart In Watercolor Style, Red Wine, Glass Of Wine,  Watercolor Clipart PNG Transparent Image and Clipart for Free Download">
            <a:extLst>
              <a:ext uri="{FF2B5EF4-FFF2-40B4-BE49-F238E27FC236}">
                <a16:creationId xmlns:a16="http://schemas.microsoft.com/office/drawing/2014/main" id="{211FD708-AB12-56B3-FEDC-899BE1D0EE8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8477" y="453638"/>
            <a:ext cx="3789345" cy="3841618"/>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61387BDA-DC2E-4635-ACFF-1085A82B2618}"/>
              </a:ext>
            </a:extLst>
          </p:cNvPr>
          <p:cNvSpPr txBox="1"/>
          <p:nvPr/>
        </p:nvSpPr>
        <p:spPr>
          <a:xfrm>
            <a:off x="5073456" y="2123768"/>
            <a:ext cx="7118544" cy="303783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1" i="0" dirty="0">
                <a:solidFill>
                  <a:schemeClr val="dk1"/>
                </a:solidFill>
                <a:effectLst/>
                <a:latin typeface="French Script MT" panose="03020402040607040605" pitchFamily="66" charset="0"/>
                <a:ea typeface="+mn-ea"/>
                <a:cs typeface="+mn-cs"/>
              </a:rPr>
              <a:t>V</a:t>
            </a:r>
            <a:r>
              <a:rPr lang="fr-FR" sz="1600" b="0" i="1" dirty="0">
                <a:solidFill>
                  <a:schemeClr val="dk1"/>
                </a:solidFill>
                <a:effectLst/>
                <a:latin typeface="+mn-lt"/>
                <a:ea typeface="+mn-ea"/>
                <a:cs typeface="+mn-cs"/>
              </a:rPr>
              <a:t>iticulteurs depuis plusieurs générations, la famille </a:t>
            </a:r>
            <a:r>
              <a:rPr lang="fr-FR" sz="1600" b="0" i="1" dirty="0" err="1">
                <a:solidFill>
                  <a:schemeClr val="dk1"/>
                </a:solidFill>
                <a:effectLst/>
                <a:latin typeface="+mn-lt"/>
                <a:ea typeface="+mn-ea"/>
                <a:cs typeface="+mn-cs"/>
              </a:rPr>
              <a:t>Visseq</a:t>
            </a:r>
            <a:r>
              <a:rPr lang="fr-FR" sz="1600" b="0" i="1" dirty="0">
                <a:solidFill>
                  <a:schemeClr val="dk1"/>
                </a:solidFill>
                <a:effectLst/>
                <a:latin typeface="+mn-lt"/>
                <a:ea typeface="+mn-ea"/>
                <a:cs typeface="+mn-cs"/>
              </a:rPr>
              <a:t> crée en 2009 la petite cave particulière </a:t>
            </a:r>
            <a:r>
              <a:rPr lang="fr-FR" sz="1600" b="1" i="1" dirty="0">
                <a:solidFill>
                  <a:schemeClr val="dk1"/>
                </a:solidFill>
                <a:effectLst/>
                <a:latin typeface="+mn-lt"/>
                <a:ea typeface="+mn-ea"/>
                <a:cs typeface="+mn-cs"/>
              </a:rPr>
              <a:t>"</a:t>
            </a:r>
            <a:r>
              <a:rPr lang="fr-FR" sz="2000" b="1" i="1" dirty="0">
                <a:solidFill>
                  <a:schemeClr val="dk1"/>
                </a:solidFill>
                <a:effectLst/>
                <a:latin typeface="+mn-lt"/>
                <a:ea typeface="+mn-ea"/>
                <a:cs typeface="+mn-cs"/>
              </a:rPr>
              <a:t>MAS D'AGAMAS</a:t>
            </a:r>
            <a:r>
              <a:rPr lang="fr-FR" sz="1600" b="1" i="1" dirty="0">
                <a:solidFill>
                  <a:schemeClr val="dk1"/>
                </a:solidFill>
                <a:effectLst/>
                <a:latin typeface="+mn-lt"/>
                <a:ea typeface="+mn-ea"/>
                <a:cs typeface="+mn-cs"/>
              </a:rPr>
              <a:t>".</a:t>
            </a:r>
          </a:p>
          <a:p>
            <a:br>
              <a:rPr lang="fr-FR" sz="1600" b="0" i="1" dirty="0">
                <a:solidFill>
                  <a:schemeClr val="dk1"/>
                </a:solidFill>
                <a:effectLst/>
                <a:latin typeface="+mn-lt"/>
                <a:ea typeface="+mn-ea"/>
                <a:cs typeface="+mn-cs"/>
              </a:rPr>
            </a:br>
            <a:r>
              <a:rPr lang="fr-FR" sz="1600" b="0" i="1" dirty="0">
                <a:solidFill>
                  <a:schemeClr val="dk1"/>
                </a:solidFill>
                <a:effectLst/>
                <a:latin typeface="+mn-lt"/>
                <a:ea typeface="+mn-ea"/>
                <a:cs typeface="+mn-cs"/>
              </a:rPr>
              <a:t>Nous réalisons depuis 2009 notre rêve de vinifier nous même nos raisins. Soucieux de présenter des vins de grande qualité, nous travaillons sur de petites parcelles en culture raisonnée avec des rendements faibles. </a:t>
            </a:r>
          </a:p>
          <a:p>
            <a:endParaRPr lang="fr-FR" sz="1600" b="0" i="1"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Les vendanges sont manuelles, la vinification est traditionnelle. Nos raisins sont choyés de la vigne à votre verre. </a:t>
            </a:r>
            <a:endParaRPr lang="fr-FR" sz="1600" b="0" dirty="0">
              <a:solidFill>
                <a:schemeClr val="dk1"/>
              </a:solidFill>
              <a:effectLst/>
              <a:latin typeface="+mn-lt"/>
              <a:ea typeface="+mn-ea"/>
              <a:cs typeface="+mn-cs"/>
            </a:endParaRPr>
          </a:p>
          <a:p>
            <a:r>
              <a:rPr lang="fr-FR" sz="1600" b="0" dirty="0">
                <a:solidFill>
                  <a:schemeClr val="dk1"/>
                </a:solidFill>
                <a:effectLst/>
                <a:latin typeface="+mn-lt"/>
                <a:ea typeface="+mn-ea"/>
                <a:cs typeface="+mn-cs"/>
              </a:rPr>
              <a:t> </a:t>
            </a:r>
          </a:p>
          <a:p>
            <a:pPr algn="ctr"/>
            <a:endParaRPr lang="fr-FR" sz="1600" b="0" dirty="0">
              <a:solidFill>
                <a:schemeClr val="dk1"/>
              </a:solidFill>
              <a:effectLst/>
              <a:latin typeface="+mn-lt"/>
              <a:ea typeface="+mn-ea"/>
              <a:cs typeface="+mn-cs"/>
            </a:endParaRPr>
          </a:p>
        </p:txBody>
      </p:sp>
      <p:pic>
        <p:nvPicPr>
          <p:cNvPr id="5" name="Image 4">
            <a:extLst>
              <a:ext uri="{FF2B5EF4-FFF2-40B4-BE49-F238E27FC236}">
                <a16:creationId xmlns:a16="http://schemas.microsoft.com/office/drawing/2014/main" id="{986778B6-30F8-4232-AA59-183A6361CADD}"/>
              </a:ext>
            </a:extLst>
          </p:cNvPr>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36260" y="185072"/>
            <a:ext cx="1456726" cy="19074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descr="Nostre Mescladis, 2022 (Rouge,Bouteille 75cl) - Boutique de la Maison des  vins du Languedoc">
            <a:extLst>
              <a:ext uri="{FF2B5EF4-FFF2-40B4-BE49-F238E27FC236}">
                <a16:creationId xmlns:a16="http://schemas.microsoft.com/office/drawing/2014/main" id="{B8AA72E1-1A65-7091-54EC-9D99E21219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8901" t="4907" r="39137" b="6567"/>
          <a:stretch>
            <a:fillRect/>
          </a:stretch>
        </p:blipFill>
        <p:spPr bwMode="auto">
          <a:xfrm>
            <a:off x="3613366" y="2123768"/>
            <a:ext cx="1253601" cy="4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Bouteille et verre de vin rouge avec feuilles de vigne et baies de raisin.  Illustration aquarelle dessinée à la main isolée sur fond blanc Photo Stock  - Alamy">
            <a:extLst>
              <a:ext uri="{FF2B5EF4-FFF2-40B4-BE49-F238E27FC236}">
                <a16:creationId xmlns:a16="http://schemas.microsoft.com/office/drawing/2014/main" id="{0BD84D9F-4B3E-A3E6-9D79-B4E6B3CDB27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0189"/>
          <a:stretch>
            <a:fillRect/>
          </a:stretch>
        </p:blipFill>
        <p:spPr bwMode="auto">
          <a:xfrm>
            <a:off x="9862078" y="4540250"/>
            <a:ext cx="2214602" cy="215518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3258262F-F2FE-E109-EB86-32184278085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157" y="2001094"/>
            <a:ext cx="2595830" cy="4800009"/>
          </a:xfrm>
          <a:prstGeom prst="rect">
            <a:avLst/>
          </a:prstGeom>
        </p:spPr>
      </p:pic>
      <p:sp>
        <p:nvSpPr>
          <p:cNvPr id="4" name="ZoneTexte 3">
            <a:extLst>
              <a:ext uri="{FF2B5EF4-FFF2-40B4-BE49-F238E27FC236}">
                <a16:creationId xmlns:a16="http://schemas.microsoft.com/office/drawing/2014/main" id="{C3EEF967-7753-E9FA-4E93-D51126464082}"/>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2424397370"/>
      </p:ext>
    </p:extLst>
  </p:cSld>
  <p:clrMapOvr>
    <a:masterClrMapping/>
  </p:clrMapOvr>
  <mc:AlternateContent xmlns:mc="http://schemas.openxmlformats.org/markup-compatibility/2006" xmlns:p14="http://schemas.microsoft.com/office/powerpoint/2010/main">
    <mc:Choice Requires="p14">
      <p:transition spd="slow" p14:dur="1500" advTm="7000">
        <p14:window dir="vert"/>
      </p:transition>
    </mc:Choice>
    <mc:Fallback xmlns="">
      <p:transition spd="slow"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97D7E41-BA9E-DDA0-C496-6C21C6B70AD2}"/>
              </a:ext>
            </a:extLst>
          </p:cNvPr>
          <p:cNvSpPr txBox="1"/>
          <p:nvPr/>
        </p:nvSpPr>
        <p:spPr>
          <a:xfrm>
            <a:off x="501445" y="398206"/>
            <a:ext cx="11314182" cy="6001643"/>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96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L’histoire de nos </a:t>
            </a:r>
            <a:r>
              <a:rPr lang="fr-FR" sz="9600" b="1" i="1" u="sng"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vignerons</a:t>
            </a:r>
          </a:p>
          <a:p>
            <a:pPr algn="ctr"/>
            <a:r>
              <a:rPr lang="fr-FR" sz="96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présent pour ce </a:t>
            </a:r>
          </a:p>
          <a:p>
            <a:pPr algn="ctr"/>
            <a:r>
              <a:rPr lang="fr-FR" sz="96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10</a:t>
            </a:r>
            <a:r>
              <a:rPr lang="fr-FR" sz="9600" b="1" i="1" baseline="300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ème</a:t>
            </a:r>
            <a:r>
              <a:rPr lang="fr-FR" sz="9600" b="1" i="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anniversaire</a:t>
            </a:r>
            <a:endParaRPr lang="fr-FR" b="1" i="1" dirty="0">
              <a:ln/>
              <a:solidFill>
                <a:schemeClr val="accent2">
                  <a:lumMod val="75000"/>
                </a:schemeClr>
              </a:solidFill>
            </a:endParaRPr>
          </a:p>
        </p:txBody>
      </p:sp>
    </p:spTree>
    <p:extLst>
      <p:ext uri="{BB962C8B-B14F-4D97-AF65-F5344CB8AC3E}">
        <p14:creationId xmlns:p14="http://schemas.microsoft.com/office/powerpoint/2010/main" val="3388832716"/>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xEl>
                                              <p:pRg st="0" end="0"/>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p:cTn id="17" dur="500" decel="50000" fill="hold">
                                          <p:stCondLst>
                                            <p:cond delay="0"/>
                                          </p:stCondLst>
                                        </p:cTn>
                                        <p:tgtEl>
                                          <p:spTgt spid="5">
                                            <p:txEl>
                                              <p:pRg st="1" end="1"/>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xEl>
                                              <p:pRg st="1" end="1"/>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xEl>
                                              <p:pRg st="1" end="1"/>
                                            </p:txEl>
                                          </p:spTgt>
                                        </p:tgtEl>
                                        <p:attrNameLst>
                                          <p:attrName>ppt_w</p:attrName>
                                        </p:attrNameLst>
                                      </p:cBhvr>
                                      <p:tavLst>
                                        <p:tav tm="0">
                                          <p:val>
                                            <p:strVal val="#ppt_w*.05"/>
                                          </p:val>
                                        </p:tav>
                                        <p:tav tm="100000">
                                          <p:val>
                                            <p:strVal val="#ppt_w"/>
                                          </p:val>
                                        </p:tav>
                                      </p:tavLst>
                                    </p:anim>
                                    <p:anim calcmode="lin" valueType="num">
                                      <p:cBhvr>
                                        <p:cTn id="20" dur="10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xEl>
                                              <p:pRg st="1" end="1"/>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xEl>
                                              <p:pRg st="1" end="1"/>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xEl>
                                              <p:pRg st="1" end="1"/>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xEl>
                                              <p:pRg st="1" end="1"/>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 calcmode="lin" valueType="num">
                                      <p:cBhvr>
                                        <p:cTn id="27" dur="500"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13 White Wine Glass Clipart Bundle, Grapes and Drink Illustration, Printable Watercolor Clipart, High Quality JPG, Paper Craft, Journals">
            <a:extLst>
              <a:ext uri="{FF2B5EF4-FFF2-40B4-BE49-F238E27FC236}">
                <a16:creationId xmlns:a16="http://schemas.microsoft.com/office/drawing/2014/main" id="{F910668F-44D4-6D89-32A2-6B4F834B9529}"/>
              </a:ext>
            </a:extLst>
          </p:cNvPr>
          <p:cNvPicPr preferRelativeResize="0">
            <a:picLocks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flipH="1">
            <a:off x="1412495" y="341667"/>
            <a:ext cx="4441665" cy="4047627"/>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D4A2788F-6CD7-4F28-BDC9-75F9213157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6051" y="130255"/>
            <a:ext cx="1348262" cy="1580280"/>
          </a:xfrm>
          <a:prstGeom prst="rect">
            <a:avLst/>
          </a:prstGeom>
          <a:noFill/>
          <a:ln>
            <a:noFill/>
          </a:ln>
          <a:effectLst>
            <a:outerShdw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round/>
                <a:headEnd/>
                <a:tailEnd/>
              </a14:hiddenLine>
            </a:ext>
          </a:extLst>
        </p:spPr>
      </p:pic>
      <p:pic>
        <p:nvPicPr>
          <p:cNvPr id="8" name="Image 7" descr="GEWURZTRAMINER Vieilles Vignes 2023">
            <a:extLst>
              <a:ext uri="{FF2B5EF4-FFF2-40B4-BE49-F238E27FC236}">
                <a16:creationId xmlns:a16="http://schemas.microsoft.com/office/drawing/2014/main" id="{9AA68E91-8998-41AD-9024-0381E8AA72D4}"/>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35162" r="35721"/>
          <a:stretch>
            <a:fillRect/>
          </a:stretch>
        </p:blipFill>
        <p:spPr bwMode="auto">
          <a:xfrm>
            <a:off x="4085276" y="2448150"/>
            <a:ext cx="1342130" cy="4047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Image 8" descr="Tonneau De Vin Png, Vecteurs, PSD et Icônes Pour Téléchargement Gratuit |  Pngtree">
            <a:extLst>
              <a:ext uri="{FF2B5EF4-FFF2-40B4-BE49-F238E27FC236}">
                <a16:creationId xmlns:a16="http://schemas.microsoft.com/office/drawing/2014/main" id="{9314D153-FEE6-68E3-AAD8-15A7320C3ED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45140" y="4823005"/>
            <a:ext cx="1971672" cy="1924004"/>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2">
            <a:extLst>
              <a:ext uri="{FF2B5EF4-FFF2-40B4-BE49-F238E27FC236}">
                <a16:creationId xmlns:a16="http://schemas.microsoft.com/office/drawing/2014/main" id="{FC03A30B-2937-414A-9868-EA22BE7ED49A}"/>
              </a:ext>
            </a:extLst>
          </p:cNvPr>
          <p:cNvSpPr txBox="1"/>
          <p:nvPr/>
        </p:nvSpPr>
        <p:spPr>
          <a:xfrm>
            <a:off x="5427406" y="1710535"/>
            <a:ext cx="6228845" cy="40476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just"/>
            <a:r>
              <a:rPr lang="fr-FR" sz="4800" b="1" i="1" dirty="0">
                <a:solidFill>
                  <a:schemeClr val="dk1"/>
                </a:solidFill>
                <a:effectLst/>
                <a:latin typeface="French Script MT" panose="03020402040607040605" pitchFamily="66" charset="0"/>
                <a:ea typeface="+mn-ea"/>
                <a:cs typeface="+mn-cs"/>
              </a:rPr>
              <a:t>L</a:t>
            </a:r>
            <a:r>
              <a:rPr lang="fr-FR" sz="1600" b="1" i="1" dirty="0">
                <a:solidFill>
                  <a:schemeClr val="dk1"/>
                </a:solidFill>
                <a:effectLst/>
                <a:latin typeface="+mn-lt"/>
                <a:ea typeface="+mn-ea"/>
                <a:cs typeface="+mn-cs"/>
              </a:rPr>
              <a:t>'histoire de l'exploitation Schneider </a:t>
            </a:r>
            <a:r>
              <a:rPr lang="fr-FR" sz="1600" i="1" dirty="0">
                <a:solidFill>
                  <a:schemeClr val="dk1"/>
                </a:solidFill>
                <a:effectLst/>
                <a:latin typeface="+mn-lt"/>
                <a:ea typeface="+mn-ea"/>
                <a:cs typeface="+mn-cs"/>
              </a:rPr>
              <a:t>débute dans les années 1900 avec</a:t>
            </a:r>
            <a:r>
              <a:rPr lang="fr-FR" sz="1600" i="1" baseline="0" dirty="0">
                <a:solidFill>
                  <a:schemeClr val="dk1"/>
                </a:solidFill>
                <a:effectLst/>
                <a:latin typeface="+mn-lt"/>
                <a:ea typeface="+mn-ea"/>
                <a:cs typeface="+mn-cs"/>
              </a:rPr>
              <a:t> </a:t>
            </a:r>
            <a:r>
              <a:rPr lang="fr-FR" sz="1600" i="1" dirty="0">
                <a:solidFill>
                  <a:schemeClr val="dk1"/>
                </a:solidFill>
                <a:effectLst/>
                <a:latin typeface="+mn-lt"/>
                <a:ea typeface="+mn-ea"/>
                <a:cs typeface="+mn-cs"/>
              </a:rPr>
              <a:t>Monsieur Schneider</a:t>
            </a:r>
            <a:r>
              <a:rPr lang="fr-FR" sz="1600" i="1" baseline="0" dirty="0">
                <a:solidFill>
                  <a:schemeClr val="dk1"/>
                </a:solidFill>
                <a:effectLst/>
                <a:latin typeface="+mn-lt"/>
                <a:ea typeface="+mn-ea"/>
                <a:cs typeface="+mn-cs"/>
              </a:rPr>
              <a:t> </a:t>
            </a:r>
            <a:r>
              <a:rPr lang="fr-FR" sz="1600" i="1" dirty="0">
                <a:solidFill>
                  <a:schemeClr val="dk1"/>
                </a:solidFill>
                <a:effectLst/>
                <a:latin typeface="+mn-lt"/>
                <a:ea typeface="+mn-ea"/>
                <a:cs typeface="+mn-cs"/>
              </a:rPr>
              <a:t>Emile, vigneron à Gueberschwihr. Très jeune son fils, prénommé</a:t>
            </a:r>
            <a:r>
              <a:rPr lang="fr-FR" sz="1600" i="1" baseline="0" dirty="0">
                <a:solidFill>
                  <a:schemeClr val="dk1"/>
                </a:solidFill>
                <a:effectLst/>
                <a:latin typeface="+mn-lt"/>
                <a:ea typeface="+mn-ea"/>
                <a:cs typeface="+mn-cs"/>
              </a:rPr>
              <a:t> </a:t>
            </a:r>
            <a:r>
              <a:rPr lang="fr-FR" sz="1600" i="1" dirty="0">
                <a:solidFill>
                  <a:schemeClr val="dk1"/>
                </a:solidFill>
                <a:effectLst/>
                <a:latin typeface="+mn-lt"/>
                <a:ea typeface="+mn-ea"/>
                <a:cs typeface="+mn-cs"/>
              </a:rPr>
              <a:t>Emile, lui aussi, suivra les traces</a:t>
            </a:r>
            <a:r>
              <a:rPr lang="fr-FR" sz="1600" i="1" baseline="0" dirty="0">
                <a:solidFill>
                  <a:schemeClr val="dk1"/>
                </a:solidFill>
                <a:effectLst/>
                <a:latin typeface="+mn-lt"/>
                <a:ea typeface="+mn-ea"/>
                <a:cs typeface="+mn-cs"/>
              </a:rPr>
              <a:t> </a:t>
            </a:r>
            <a:r>
              <a:rPr lang="fr-FR" sz="1600" i="1" dirty="0">
                <a:solidFill>
                  <a:schemeClr val="dk1"/>
                </a:solidFill>
                <a:effectLst/>
                <a:latin typeface="+mn-lt"/>
                <a:ea typeface="+mn-ea"/>
                <a:cs typeface="+mn-cs"/>
              </a:rPr>
              <a:t>de son père pour découvrir un</a:t>
            </a:r>
            <a:r>
              <a:rPr lang="fr-FR" sz="1600" dirty="0"/>
              <a:t> </a:t>
            </a:r>
            <a:r>
              <a:rPr lang="fr-FR" sz="1600" i="1" dirty="0">
                <a:solidFill>
                  <a:schemeClr val="dk1"/>
                </a:solidFill>
                <a:effectLst/>
                <a:latin typeface="+mn-lt"/>
                <a:ea typeface="+mn-ea"/>
                <a:cs typeface="+mn-cs"/>
              </a:rPr>
              <a:t>métier qui deviendra sien. </a:t>
            </a:r>
          </a:p>
          <a:p>
            <a:pPr algn="just"/>
            <a:r>
              <a:rPr lang="fr-FR" sz="1600" i="1" dirty="0"/>
              <a:t>	I</a:t>
            </a:r>
            <a:r>
              <a:rPr lang="fr-FR" sz="1600" i="1" dirty="0">
                <a:solidFill>
                  <a:schemeClr val="dk1"/>
                </a:solidFill>
                <a:effectLst/>
                <a:latin typeface="+mn-lt"/>
                <a:ea typeface="+mn-ea"/>
                <a:cs typeface="+mn-cs"/>
              </a:rPr>
              <a:t>l reprendra l'exploitation avec le soutien de sa femme Elise, elle-même fille de</a:t>
            </a:r>
            <a:r>
              <a:rPr lang="fr-FR" sz="1600" i="1" baseline="0" dirty="0">
                <a:solidFill>
                  <a:schemeClr val="dk1"/>
                </a:solidFill>
                <a:effectLst/>
                <a:latin typeface="+mn-lt"/>
                <a:ea typeface="+mn-ea"/>
                <a:cs typeface="+mn-cs"/>
              </a:rPr>
              <a:t> </a:t>
            </a:r>
            <a:r>
              <a:rPr lang="fr-FR" sz="1600" i="1" dirty="0">
                <a:solidFill>
                  <a:schemeClr val="dk1"/>
                </a:solidFill>
                <a:effectLst/>
                <a:latin typeface="+mn-lt"/>
                <a:ea typeface="+mn-ea"/>
                <a:cs typeface="+mn-cs"/>
              </a:rPr>
              <a:t>vigneron.</a:t>
            </a:r>
            <a:r>
              <a:rPr lang="fr-FR" sz="1600" i="0" baseline="0" dirty="0">
                <a:solidFill>
                  <a:schemeClr val="dk1"/>
                </a:solidFill>
                <a:effectLst/>
                <a:latin typeface="+mn-lt"/>
                <a:ea typeface="+mn-ea"/>
                <a:cs typeface="+mn-cs"/>
              </a:rPr>
              <a:t> </a:t>
            </a:r>
            <a:r>
              <a:rPr lang="fr-FR" sz="1600" i="1" dirty="0">
                <a:solidFill>
                  <a:schemeClr val="dk1"/>
                </a:solidFill>
                <a:effectLst/>
                <a:latin typeface="+mn-lt"/>
                <a:ea typeface="+mn-ea"/>
                <a:cs typeface="+mn-cs"/>
              </a:rPr>
              <a:t>Ils seront bientôt rejoint par leur fils Gérard et sa femme Gilberte qui prendront à leur tour le chemin de la vigne.</a:t>
            </a:r>
          </a:p>
          <a:p>
            <a:pPr algn="just"/>
            <a:r>
              <a:rPr lang="fr-FR" sz="1600" i="1" dirty="0">
                <a:solidFill>
                  <a:schemeClr val="dk1"/>
                </a:solidFill>
                <a:effectLst/>
                <a:latin typeface="+mn-lt"/>
                <a:ea typeface="+mn-ea"/>
                <a:cs typeface="+mn-cs"/>
              </a:rPr>
              <a:t> 	Actuellement, c'est Xavier épaulé par son épouse Sophie et ses filles, qui fort de sa passion pour la vigne et le vin, s'efforce de produire des vins de qualité </a:t>
            </a:r>
          </a:p>
          <a:p>
            <a:pPr algn="just"/>
            <a:r>
              <a:rPr lang="fr-FR" sz="1600" i="1" dirty="0">
                <a:solidFill>
                  <a:schemeClr val="dk1"/>
                </a:solidFill>
                <a:effectLst/>
                <a:latin typeface="+mn-lt"/>
                <a:ea typeface="+mn-ea"/>
                <a:cs typeface="+mn-cs"/>
              </a:rPr>
              <a:t>dans le respect des méthodes traditionnelles.</a:t>
            </a:r>
            <a:endParaRPr lang="fr-FR" sz="1600" dirty="0">
              <a:effectLst/>
            </a:endParaRPr>
          </a:p>
          <a:p>
            <a:endParaRPr lang="fr-FR" sz="1600" b="1" i="1" dirty="0">
              <a:solidFill>
                <a:schemeClr val="dk1"/>
              </a:solidFill>
              <a:effectLst/>
              <a:latin typeface="+mn-lt"/>
              <a:ea typeface="+mn-ea"/>
              <a:cs typeface="+mn-cs"/>
            </a:endParaRPr>
          </a:p>
          <a:p>
            <a:endParaRPr lang="fr-FR" sz="1600" b="1" i="1" dirty="0">
              <a:solidFill>
                <a:schemeClr val="dk1"/>
              </a:solidFill>
              <a:effectLst/>
              <a:latin typeface="+mn-lt"/>
              <a:ea typeface="+mn-ea"/>
              <a:cs typeface="+mn-cs"/>
            </a:endParaRPr>
          </a:p>
          <a:p>
            <a:endParaRPr lang="fr-FR" sz="4800" b="1" i="1" dirty="0">
              <a:solidFill>
                <a:schemeClr val="dk1"/>
              </a:solidFill>
              <a:effectLst/>
              <a:latin typeface="French Script MT" panose="03020402040607040605" pitchFamily="66" charset="0"/>
              <a:ea typeface="+mn-ea"/>
              <a:cs typeface="+mn-cs"/>
            </a:endParaRPr>
          </a:p>
          <a:p>
            <a:endParaRPr lang="fr-FR" sz="4800" b="1" i="1" dirty="0">
              <a:solidFill>
                <a:schemeClr val="dk1"/>
              </a:solidFill>
              <a:effectLst/>
              <a:latin typeface="French Script MT" panose="03020402040607040605" pitchFamily="66" charset="0"/>
              <a:ea typeface="+mn-ea"/>
              <a:cs typeface="+mn-cs"/>
            </a:endParaRPr>
          </a:p>
          <a:p>
            <a:pPr algn="l"/>
            <a:endParaRPr lang="fr-FR" sz="1600" b="1" i="1" dirty="0">
              <a:solidFill>
                <a:schemeClr val="dk1"/>
              </a:solidFill>
              <a:effectLst/>
              <a:latin typeface="French Script MT" panose="03020402040607040605" pitchFamily="66" charset="0"/>
              <a:ea typeface="+mn-ea"/>
              <a:cs typeface="+mn-cs"/>
            </a:endParaRPr>
          </a:p>
          <a:p>
            <a:pPr algn="ctr"/>
            <a:endParaRPr lang="fr-FR" sz="1600" b="0" dirty="0">
              <a:solidFill>
                <a:schemeClr val="dk1"/>
              </a:solidFill>
              <a:effectLst/>
              <a:latin typeface="+mn-lt"/>
              <a:ea typeface="+mn-ea"/>
              <a:cs typeface="+mn-cs"/>
            </a:endParaRPr>
          </a:p>
        </p:txBody>
      </p:sp>
      <p:pic>
        <p:nvPicPr>
          <p:cNvPr id="3" name="Image 2">
            <a:extLst>
              <a:ext uri="{FF2B5EF4-FFF2-40B4-BE49-F238E27FC236}">
                <a16:creationId xmlns:a16="http://schemas.microsoft.com/office/drawing/2014/main" id="{08054B87-3B48-E731-0439-D4BEFB2720D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912" r="1"/>
          <a:stretch>
            <a:fillRect/>
          </a:stretch>
        </p:blipFill>
        <p:spPr>
          <a:xfrm>
            <a:off x="426720" y="1115070"/>
            <a:ext cx="2754659" cy="5742930"/>
          </a:xfrm>
          <a:prstGeom prst="rect">
            <a:avLst/>
          </a:prstGeom>
        </p:spPr>
      </p:pic>
      <p:sp>
        <p:nvSpPr>
          <p:cNvPr id="2" name="ZoneTexte 1">
            <a:extLst>
              <a:ext uri="{FF2B5EF4-FFF2-40B4-BE49-F238E27FC236}">
                <a16:creationId xmlns:a16="http://schemas.microsoft.com/office/drawing/2014/main" id="{9976A7BB-561D-4AB1-D7DA-BC347538570E}"/>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2338694696"/>
      </p:ext>
    </p:extLst>
  </p:cSld>
  <p:clrMapOvr>
    <a:masterClrMapping/>
  </p:clrMapOvr>
  <mc:AlternateContent xmlns:mc="http://schemas.openxmlformats.org/markup-compatibility/2006" xmlns:p14="http://schemas.microsoft.com/office/powerpoint/2010/main">
    <mc:Choice Requires="p14">
      <p:transition spd="slow" p14:dur="1400" advTm="8000">
        <p14:doors dir="vert"/>
      </p:transition>
    </mc:Choice>
    <mc:Fallback xmlns="">
      <p:transition spd="slow" advTm="8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écouvrez mes vins et mon vignoble près de Condom">
            <a:extLst>
              <a:ext uri="{FF2B5EF4-FFF2-40B4-BE49-F238E27FC236}">
                <a16:creationId xmlns:a16="http://schemas.microsoft.com/office/drawing/2014/main" id="{64330F9F-F411-5EA4-07D1-73A59EE1F54A}"/>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033462" y="122095"/>
            <a:ext cx="3741861" cy="371041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2">
            <a:extLst>
              <a:ext uri="{FF2B5EF4-FFF2-40B4-BE49-F238E27FC236}">
                <a16:creationId xmlns:a16="http://schemas.microsoft.com/office/drawing/2014/main" id="{FED4EC52-E242-4BA5-80F4-B2C6A1198A86}"/>
              </a:ext>
            </a:extLst>
          </p:cNvPr>
          <p:cNvSpPr txBox="1"/>
          <p:nvPr/>
        </p:nvSpPr>
        <p:spPr>
          <a:xfrm>
            <a:off x="4528496" y="1576322"/>
            <a:ext cx="7663504" cy="451476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i="1" dirty="0">
                <a:solidFill>
                  <a:schemeClr val="dk1"/>
                </a:solidFill>
                <a:effectLst/>
                <a:latin typeface="French Script MT" panose="03020402040607040605" pitchFamily="66" charset="0"/>
                <a:ea typeface="+mn-ea"/>
                <a:cs typeface="+mn-cs"/>
              </a:rPr>
              <a:t>L</a:t>
            </a:r>
            <a:r>
              <a:rPr lang="fr-FR" sz="1600" i="1" dirty="0">
                <a:solidFill>
                  <a:schemeClr val="dk1"/>
                </a:solidFill>
                <a:effectLst/>
                <a:latin typeface="+mn-lt"/>
                <a:ea typeface="+mn-ea"/>
                <a:cs typeface="+mn-cs"/>
              </a:rPr>
              <a:t>e</a:t>
            </a:r>
            <a:r>
              <a:rPr lang="fr-FR" sz="1600" i="1" baseline="0" dirty="0">
                <a:solidFill>
                  <a:schemeClr val="dk1"/>
                </a:solidFill>
                <a:effectLst/>
                <a:latin typeface="+mn-lt"/>
                <a:ea typeface="+mn-ea"/>
                <a:cs typeface="+mn-cs"/>
              </a:rPr>
              <a:t> domaine</a:t>
            </a:r>
            <a:r>
              <a:rPr lang="fr-FR" sz="1600" b="1" i="1" dirty="0">
                <a:solidFill>
                  <a:schemeClr val="dk1"/>
                </a:solidFill>
                <a:effectLst/>
                <a:latin typeface="+mn-lt"/>
                <a:ea typeface="+mn-ea"/>
                <a:cs typeface="+mn-cs"/>
              </a:rPr>
              <a:t>, </a:t>
            </a:r>
            <a:r>
              <a:rPr lang="fr-FR" sz="2000" b="1" i="1" dirty="0">
                <a:solidFill>
                  <a:schemeClr val="dk1"/>
                </a:solidFill>
                <a:effectLst/>
                <a:latin typeface="+mn-lt"/>
                <a:ea typeface="+mn-ea"/>
                <a:cs typeface="+mn-cs"/>
              </a:rPr>
              <a:t>Château La Brande</a:t>
            </a:r>
            <a:r>
              <a:rPr lang="fr-FR" sz="1600" b="0" i="1" dirty="0">
                <a:solidFill>
                  <a:schemeClr val="dk1"/>
                </a:solidFill>
                <a:effectLst/>
                <a:latin typeface="+mn-lt"/>
                <a:ea typeface="+mn-ea"/>
                <a:cs typeface="+mn-cs"/>
              </a:rPr>
              <a:t>, située à Saillans en Gironde, France, se compose de 18 hectares de terres argilo-calcaires, dont 7 en AOP Fronsac, 11 en AOP Bordeaux Supérieur.</a:t>
            </a:r>
          </a:p>
          <a:p>
            <a:r>
              <a:rPr lang="fr-FR" sz="1600" i="1" dirty="0"/>
              <a:t>	</a:t>
            </a:r>
            <a:r>
              <a:rPr lang="fr-FR" sz="1600" b="0" i="1" dirty="0">
                <a:solidFill>
                  <a:schemeClr val="dk1"/>
                </a:solidFill>
                <a:effectLst/>
                <a:latin typeface="+mn-lt"/>
                <a:ea typeface="+mn-ea"/>
                <a:cs typeface="+mn-cs"/>
              </a:rPr>
              <a:t>Toute la propriété est travaillée en agriculture biologique depuis 2012.</a:t>
            </a:r>
          </a:p>
          <a:p>
            <a:r>
              <a:rPr lang="fr-FR" sz="1600" b="0" i="1" dirty="0">
                <a:solidFill>
                  <a:schemeClr val="dk1"/>
                </a:solidFill>
                <a:effectLst/>
                <a:latin typeface="+mn-lt"/>
                <a:ea typeface="+mn-ea"/>
                <a:cs typeface="+mn-cs"/>
              </a:rPr>
              <a:t>Benoît Soulies, après avoir traversé l’Atlantique à la rame en 2012 et son épouse, Maud, ont repris ensemble cette exploitation implantée depuis 1730.</a:t>
            </a:r>
          </a:p>
          <a:p>
            <a:r>
              <a:rPr lang="fr-FR" sz="1600" i="1" dirty="0"/>
              <a:t>	</a:t>
            </a:r>
            <a:r>
              <a:rPr lang="fr-FR" sz="1600" b="0" i="1" dirty="0">
                <a:solidFill>
                  <a:schemeClr val="dk1"/>
                </a:solidFill>
                <a:effectLst/>
                <a:latin typeface="+mn-lt"/>
                <a:ea typeface="+mn-ea"/>
                <a:cs typeface="+mn-cs"/>
              </a:rPr>
              <a:t>Le terroir, sur des collines orientées au sud, produit des vins d’exception qui ont reçu leur 1ère médaille d’Or au Concours Général Agricole de Paris en 1906.</a:t>
            </a:r>
          </a:p>
          <a:p>
            <a:r>
              <a:rPr lang="fr-FR" sz="1600" i="1" dirty="0"/>
              <a:t>	</a:t>
            </a:r>
            <a:r>
              <a:rPr lang="fr-FR" sz="1600" b="0" i="1" dirty="0">
                <a:solidFill>
                  <a:schemeClr val="dk1"/>
                </a:solidFill>
                <a:effectLst/>
                <a:latin typeface="+mn-lt"/>
                <a:ea typeface="+mn-ea"/>
                <a:cs typeface="+mn-cs"/>
              </a:rPr>
              <a:t>Les cépages Merlot, Cabernet Franc, </a:t>
            </a:r>
          </a:p>
          <a:p>
            <a:r>
              <a:rPr lang="fr-FR" sz="1600" b="0" i="1" dirty="0">
                <a:solidFill>
                  <a:schemeClr val="dk1"/>
                </a:solidFill>
                <a:effectLst/>
                <a:latin typeface="+mn-lt"/>
                <a:ea typeface="+mn-ea"/>
                <a:cs typeface="+mn-cs"/>
              </a:rPr>
              <a:t>Sémillon et Sauvignon Gris, sont vendangés </a:t>
            </a:r>
          </a:p>
          <a:p>
            <a:r>
              <a:rPr lang="fr-FR" sz="1600" b="0" i="1" dirty="0">
                <a:solidFill>
                  <a:schemeClr val="dk1"/>
                </a:solidFill>
                <a:effectLst/>
                <a:latin typeface="+mn-lt"/>
                <a:ea typeface="+mn-ea"/>
                <a:cs typeface="+mn-cs"/>
              </a:rPr>
              <a:t>manuellement ou mécaniquement selon les vins.</a:t>
            </a:r>
          </a:p>
          <a:p>
            <a:r>
              <a:rPr lang="fr-FR" sz="1600" b="0" i="1" dirty="0">
                <a:solidFill>
                  <a:schemeClr val="dk1"/>
                </a:solidFill>
                <a:effectLst/>
                <a:latin typeface="+mn-lt"/>
                <a:ea typeface="+mn-ea"/>
                <a:cs typeface="+mn-cs"/>
              </a:rPr>
              <a:t>Toutes les vinifications se font sans soufre !</a:t>
            </a:r>
          </a:p>
          <a:p>
            <a:pPr algn="ctr"/>
            <a:endParaRPr lang="fr-FR" sz="1600" b="0" dirty="0">
              <a:solidFill>
                <a:schemeClr val="dk1"/>
              </a:solidFill>
              <a:effectLst/>
              <a:latin typeface="+mn-lt"/>
              <a:ea typeface="+mn-ea"/>
              <a:cs typeface="+mn-cs"/>
            </a:endParaRPr>
          </a:p>
        </p:txBody>
      </p:sp>
      <p:pic>
        <p:nvPicPr>
          <p:cNvPr id="7" name="Image 6" descr="Château La Brande Castillon - Côtes de Bordeaux">
            <a:extLst>
              <a:ext uri="{FF2B5EF4-FFF2-40B4-BE49-F238E27FC236}">
                <a16:creationId xmlns:a16="http://schemas.microsoft.com/office/drawing/2014/main" id="{E07626DD-8621-42A2-7070-FD2AB840C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876" y="2052002"/>
            <a:ext cx="1372620" cy="472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Image 8" descr="Tonneau De Vin Png, Vecteurs, PSD et Icônes Pour Téléchargement Gratuit |  Pngtree">
            <a:extLst>
              <a:ext uri="{FF2B5EF4-FFF2-40B4-BE49-F238E27FC236}">
                <a16:creationId xmlns:a16="http://schemas.microsoft.com/office/drawing/2014/main" id="{9E38F5FC-87E3-2613-0242-9517610C9F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6956" y="4333447"/>
            <a:ext cx="2490223" cy="252455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a:extLst>
              <a:ext uri="{FF2B5EF4-FFF2-40B4-BE49-F238E27FC236}">
                <a16:creationId xmlns:a16="http://schemas.microsoft.com/office/drawing/2014/main" id="{74E308CE-AAE2-2545-0256-CBCF03DA100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2671" y="172873"/>
            <a:ext cx="1486555" cy="187912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15" name="Image 14">
            <a:extLst>
              <a:ext uri="{FF2B5EF4-FFF2-40B4-BE49-F238E27FC236}">
                <a16:creationId xmlns:a16="http://schemas.microsoft.com/office/drawing/2014/main" id="{C60D3C5C-792B-FF05-1549-56F064A0BBE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403" y="2551471"/>
            <a:ext cx="2089960" cy="4184434"/>
          </a:xfrm>
          <a:prstGeom prst="rect">
            <a:avLst/>
          </a:prstGeom>
        </p:spPr>
      </p:pic>
      <p:sp>
        <p:nvSpPr>
          <p:cNvPr id="3" name="ZoneTexte 2">
            <a:extLst>
              <a:ext uri="{FF2B5EF4-FFF2-40B4-BE49-F238E27FC236}">
                <a16:creationId xmlns:a16="http://schemas.microsoft.com/office/drawing/2014/main" id="{89534A62-BC9D-4856-C961-B79033A057F3}"/>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1337968498"/>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Verres à Vin Rouge Parfait Pour Toute Occasion PNG , Vin Rouge, Verres à  Vin, Dégustation De Vins Image PNG pour le téléchargement libre">
            <a:extLst>
              <a:ext uri="{FF2B5EF4-FFF2-40B4-BE49-F238E27FC236}">
                <a16:creationId xmlns:a16="http://schemas.microsoft.com/office/drawing/2014/main" id="{4559F2B3-F690-4B3D-BD38-302187B69C57}"/>
              </a:ext>
            </a:extLst>
          </p:cNvPr>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78274" y="126475"/>
            <a:ext cx="3257586" cy="330252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2">
            <a:extLst>
              <a:ext uri="{FF2B5EF4-FFF2-40B4-BE49-F238E27FC236}">
                <a16:creationId xmlns:a16="http://schemas.microsoft.com/office/drawing/2014/main" id="{3FEA3CF2-2299-4FEC-913D-BF461BCCD5B4}"/>
              </a:ext>
            </a:extLst>
          </p:cNvPr>
          <p:cNvSpPr txBox="1"/>
          <p:nvPr/>
        </p:nvSpPr>
        <p:spPr>
          <a:xfrm>
            <a:off x="4519827" y="2227794"/>
            <a:ext cx="7504299" cy="24024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fr-FR" sz="4800" b="1" i="1" dirty="0">
              <a:solidFill>
                <a:schemeClr val="dk1"/>
              </a:solidFill>
              <a:effectLst/>
              <a:latin typeface="French Script MT" panose="03020402040607040605" pitchFamily="66" charset="0"/>
              <a:ea typeface="+mn-ea"/>
              <a:cs typeface="+mn-cs"/>
            </a:endParaRPr>
          </a:p>
          <a:p>
            <a:r>
              <a:rPr lang="fr-FR" sz="4800" b="1" i="1" dirty="0">
                <a:solidFill>
                  <a:schemeClr val="dk1"/>
                </a:solidFill>
                <a:effectLst/>
                <a:latin typeface="French Script MT" panose="03020402040607040605" pitchFamily="66" charset="0"/>
                <a:ea typeface="+mn-ea"/>
                <a:cs typeface="+mn-cs"/>
              </a:rPr>
              <a:t>D</a:t>
            </a:r>
            <a:r>
              <a:rPr lang="fr-FR" sz="1600" b="0" i="1" dirty="0">
                <a:solidFill>
                  <a:schemeClr val="dk1"/>
                </a:solidFill>
                <a:effectLst/>
                <a:latin typeface="+mn-lt"/>
                <a:ea typeface="+mn-ea"/>
                <a:cs typeface="+mn-cs"/>
              </a:rPr>
              <a:t>epuis 1981, Didier COUSINEY souhaite être le plus proche et le plus accessible à l’égard des consommateurs afin de leur faire partager sa passion du vin.</a:t>
            </a:r>
          </a:p>
          <a:p>
            <a:r>
              <a:rPr lang="fr-FR" sz="1600" dirty="0"/>
              <a:t>	</a:t>
            </a:r>
            <a:r>
              <a:rPr lang="fr-FR" sz="1600" b="0" i="1" dirty="0">
                <a:solidFill>
                  <a:schemeClr val="dk1"/>
                </a:solidFill>
                <a:effectLst/>
                <a:latin typeface="+mn-lt"/>
                <a:ea typeface="+mn-ea"/>
                <a:cs typeface="+mn-cs"/>
              </a:rPr>
              <a:t>Pour cela, il propose de faire déguster ses vins et notamment ses deux vins blancs secs et liquoreux primés à maintes reprises.</a:t>
            </a:r>
          </a:p>
          <a:p>
            <a:r>
              <a:rPr lang="fr-FR" sz="1600" i="1" dirty="0"/>
              <a:t>	</a:t>
            </a:r>
            <a:r>
              <a:rPr lang="fr-FR" sz="1600" i="1" dirty="0">
                <a:solidFill>
                  <a:schemeClr val="dk1"/>
                </a:solidFill>
                <a:effectLst/>
                <a:latin typeface="+mn-lt"/>
                <a:ea typeface="+mn-ea"/>
                <a:cs typeface="+mn-cs"/>
              </a:rPr>
              <a:t>Le </a:t>
            </a:r>
            <a:r>
              <a:rPr lang="fr-FR" sz="2000" b="1" i="1" dirty="0">
                <a:solidFill>
                  <a:schemeClr val="dk1"/>
                </a:solidFill>
                <a:effectLst/>
                <a:latin typeface="+mn-lt"/>
                <a:ea typeface="+mn-ea"/>
                <a:cs typeface="+mn-cs"/>
              </a:rPr>
              <a:t>Château Pontet Bel-Air</a:t>
            </a:r>
            <a:r>
              <a:rPr lang="fr-FR" sz="1600" b="0" i="1" dirty="0">
                <a:solidFill>
                  <a:schemeClr val="dk1"/>
                </a:solidFill>
                <a:effectLst/>
                <a:latin typeface="+mn-lt"/>
                <a:ea typeface="+mn-ea"/>
                <a:cs typeface="+mn-cs"/>
              </a:rPr>
              <a:t>, situé aux abords de l’église de Pian sur Garonne offre un panorama exceptionnel sur la vallée de la Garonne.</a:t>
            </a:r>
            <a:endParaRPr lang="fr-FR" sz="1600" dirty="0">
              <a:effectLst/>
            </a:endParaRPr>
          </a:p>
          <a:p>
            <a:r>
              <a:rPr lang="fr-FR" sz="1600" b="0" dirty="0">
                <a:solidFill>
                  <a:schemeClr val="dk1"/>
                </a:solidFill>
                <a:effectLst/>
                <a:latin typeface="+mn-lt"/>
                <a:ea typeface="+mn-ea"/>
                <a:cs typeface="+mn-cs"/>
              </a:rPr>
              <a:t> </a:t>
            </a:r>
            <a:endParaRPr lang="fr-FR" sz="1600" dirty="0">
              <a:effectLst/>
            </a:endParaRPr>
          </a:p>
          <a:p>
            <a:pPr algn="l"/>
            <a:endParaRPr lang="fr-FR" sz="1600" b="1" i="1" dirty="0">
              <a:solidFill>
                <a:schemeClr val="dk1"/>
              </a:solidFill>
              <a:effectLst/>
              <a:latin typeface="French Script MT" panose="03020402040607040605" pitchFamily="66" charset="0"/>
              <a:ea typeface="+mn-ea"/>
              <a:cs typeface="+mn-cs"/>
            </a:endParaRPr>
          </a:p>
          <a:p>
            <a:pPr algn="ctr"/>
            <a:endParaRPr lang="fr-FR" sz="1600" b="0" dirty="0">
              <a:solidFill>
                <a:schemeClr val="dk1"/>
              </a:solidFill>
              <a:effectLst/>
              <a:latin typeface="+mn-lt"/>
              <a:ea typeface="+mn-ea"/>
              <a:cs typeface="+mn-cs"/>
            </a:endParaRPr>
          </a:p>
        </p:txBody>
      </p:sp>
      <p:pic>
        <p:nvPicPr>
          <p:cNvPr id="7" name="Image 6" descr="Château-Pontet Bel Air Bordeaux Blanc | Vivino France">
            <a:extLst>
              <a:ext uri="{FF2B5EF4-FFF2-40B4-BE49-F238E27FC236}">
                <a16:creationId xmlns:a16="http://schemas.microsoft.com/office/drawing/2014/main" id="{FCD1EAE4-24D2-4930-8E40-8BD3FC7700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0987" y="1280065"/>
            <a:ext cx="1336603" cy="526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Image 7">
            <a:extLst>
              <a:ext uri="{FF2B5EF4-FFF2-40B4-BE49-F238E27FC236}">
                <a16:creationId xmlns:a16="http://schemas.microsoft.com/office/drawing/2014/main" id="{60620659-D37B-4F1A-B4D1-ECBEE2A01A5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2942" y="154635"/>
            <a:ext cx="1576111" cy="19923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9" name="Image 8" descr="Tonneau En Bois Réaliste PNG Images | Vecteurs Et Fichiers PSD |  Téléchargement Gratuit Sur Pngtree">
            <a:extLst>
              <a:ext uri="{FF2B5EF4-FFF2-40B4-BE49-F238E27FC236}">
                <a16:creationId xmlns:a16="http://schemas.microsoft.com/office/drawing/2014/main" id="{C924B5A4-5D44-74B3-0692-D683B08D6F7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06055" y="4913487"/>
            <a:ext cx="1918071" cy="1944513"/>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70A90155-F015-CD6F-7875-BD2CAFB5119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403" y="2551471"/>
            <a:ext cx="2089960" cy="4184434"/>
          </a:xfrm>
          <a:prstGeom prst="rect">
            <a:avLst/>
          </a:prstGeom>
        </p:spPr>
      </p:pic>
      <p:sp>
        <p:nvSpPr>
          <p:cNvPr id="2" name="ZoneTexte 1">
            <a:extLst>
              <a:ext uri="{FF2B5EF4-FFF2-40B4-BE49-F238E27FC236}">
                <a16:creationId xmlns:a16="http://schemas.microsoft.com/office/drawing/2014/main" id="{3FF3563E-F053-FF5A-C343-334E69A06A83}"/>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4166662560"/>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es vins de Bordeaux">
            <a:extLst>
              <a:ext uri="{FF2B5EF4-FFF2-40B4-BE49-F238E27FC236}">
                <a16:creationId xmlns:a16="http://schemas.microsoft.com/office/drawing/2014/main" id="{31F4D763-79FF-38C3-4E17-E2B66CF71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064" y="0"/>
            <a:ext cx="2454624" cy="5193888"/>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2">
            <a:extLst>
              <a:ext uri="{FF2B5EF4-FFF2-40B4-BE49-F238E27FC236}">
                <a16:creationId xmlns:a16="http://schemas.microsoft.com/office/drawing/2014/main" id="{113C2DF9-F3B2-4C80-AB3D-2386043FD63A}"/>
              </a:ext>
            </a:extLst>
          </p:cNvPr>
          <p:cNvSpPr txBox="1"/>
          <p:nvPr/>
        </p:nvSpPr>
        <p:spPr>
          <a:xfrm>
            <a:off x="5059614" y="1998053"/>
            <a:ext cx="6990736" cy="412375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1" i="1" dirty="0">
                <a:solidFill>
                  <a:schemeClr val="dk1"/>
                </a:solidFill>
                <a:effectLst/>
                <a:latin typeface="French Script MT" panose="03020402040607040605" pitchFamily="66" charset="0"/>
                <a:ea typeface="+mn-ea"/>
                <a:cs typeface="+mn-cs"/>
              </a:rPr>
              <a:t>M</a:t>
            </a:r>
            <a:r>
              <a:rPr lang="fr-FR" sz="1600" b="1" i="1" dirty="0">
                <a:solidFill>
                  <a:schemeClr val="dk1"/>
                </a:solidFill>
                <a:effectLst/>
                <a:latin typeface="+mn-lt"/>
                <a:ea typeface="+mn-ea"/>
                <a:cs typeface="+mn-cs"/>
              </a:rPr>
              <a:t> </a:t>
            </a:r>
            <a:r>
              <a:rPr lang="fr-FR" sz="1600" b="0" i="1" dirty="0">
                <a:solidFill>
                  <a:schemeClr val="dk1"/>
                </a:solidFill>
                <a:effectLst/>
                <a:latin typeface="+mn-lt"/>
                <a:ea typeface="+mn-ea"/>
                <a:cs typeface="+mn-cs"/>
              </a:rPr>
              <a:t>comme </a:t>
            </a:r>
            <a:r>
              <a:rPr lang="fr-FR" sz="1600" b="1" i="1" dirty="0">
                <a:solidFill>
                  <a:schemeClr val="dk1"/>
                </a:solidFill>
                <a:effectLst/>
                <a:latin typeface="+mn-lt"/>
                <a:ea typeface="+mn-ea"/>
                <a:cs typeface="+mn-cs"/>
              </a:rPr>
              <a:t>Morion</a:t>
            </a:r>
            <a:r>
              <a:rPr lang="fr-FR" sz="1600" b="0" i="1" dirty="0">
                <a:solidFill>
                  <a:schemeClr val="dk1"/>
                </a:solidFill>
                <a:effectLst/>
                <a:latin typeface="+mn-lt"/>
                <a:ea typeface="+mn-ea"/>
                <a:cs typeface="+mn-cs"/>
              </a:rPr>
              <a:t>, mais aussi comme vendangé à la main ou encore comme maturité. Des raisins issus de vignes de soixante-dix ans et vinifiés en  macération carbonique ont libéré une belle intensité aromatique autour des fruits rouges et noirs et des épices, et conféré un caractère souple et gouleyant au palais.</a:t>
            </a:r>
          </a:p>
          <a:p>
            <a:endParaRPr lang="fr-FR" sz="1600" dirty="0">
              <a:effectLst/>
            </a:endParaRPr>
          </a:p>
          <a:p>
            <a:r>
              <a:rPr lang="fr-FR" sz="1600" b="0" i="1" dirty="0">
                <a:solidFill>
                  <a:schemeClr val="dk1"/>
                </a:solidFill>
                <a:effectLst/>
                <a:latin typeface="+mn-lt"/>
                <a:ea typeface="+mn-ea"/>
                <a:cs typeface="+mn-cs"/>
              </a:rPr>
              <a:t>Ce domaine est établi sur la commune de Quincié-en-Beaujolais. Installés en 1994,Yvan et Alexandra Morion y exploitent 20 ha (en régnié, morgon, côte-de-Brouilly et beaujolais-villages) après un regroupement de vignobles familiaux.</a:t>
            </a:r>
            <a:endParaRPr lang="fr-FR" sz="1600" dirty="0">
              <a:effectLst/>
            </a:endParaRPr>
          </a:p>
          <a:p>
            <a:r>
              <a:rPr lang="fr-FR" sz="1600" b="0" dirty="0">
                <a:solidFill>
                  <a:schemeClr val="dk1"/>
                </a:solidFill>
                <a:effectLst/>
                <a:latin typeface="+mn-lt"/>
                <a:ea typeface="+mn-ea"/>
                <a:cs typeface="+mn-cs"/>
              </a:rPr>
              <a:t> </a:t>
            </a:r>
            <a:endParaRPr lang="fr-FR" sz="1600" dirty="0">
              <a:effectLst/>
            </a:endParaRPr>
          </a:p>
          <a:p>
            <a:endParaRPr lang="fr-FR" sz="4800" b="1" i="1" dirty="0">
              <a:solidFill>
                <a:schemeClr val="dk1"/>
              </a:solidFill>
              <a:effectLst/>
              <a:latin typeface="French Script MT" panose="03020402040607040605" pitchFamily="66" charset="0"/>
              <a:ea typeface="+mn-ea"/>
              <a:cs typeface="+mn-cs"/>
            </a:endParaRPr>
          </a:p>
          <a:p>
            <a:pPr algn="l"/>
            <a:endParaRPr lang="fr-FR" sz="1600" b="1" i="1" dirty="0">
              <a:solidFill>
                <a:schemeClr val="dk1"/>
              </a:solidFill>
              <a:effectLst/>
              <a:latin typeface="French Script MT" panose="03020402040607040605" pitchFamily="66" charset="0"/>
              <a:ea typeface="+mn-ea"/>
              <a:cs typeface="+mn-cs"/>
            </a:endParaRPr>
          </a:p>
          <a:p>
            <a:pPr algn="ctr"/>
            <a:endParaRPr lang="fr-FR" sz="1600" b="0" dirty="0">
              <a:solidFill>
                <a:schemeClr val="dk1"/>
              </a:solidFill>
              <a:effectLst/>
              <a:latin typeface="+mn-lt"/>
              <a:ea typeface="+mn-ea"/>
              <a:cs typeface="+mn-cs"/>
            </a:endParaRPr>
          </a:p>
        </p:txBody>
      </p:sp>
      <p:pic>
        <p:nvPicPr>
          <p:cNvPr id="7" name="Image 6">
            <a:extLst>
              <a:ext uri="{FF2B5EF4-FFF2-40B4-BE49-F238E27FC236}">
                <a16:creationId xmlns:a16="http://schemas.microsoft.com/office/drawing/2014/main" id="{C1D87253-10F7-4D2B-A31D-304F22B0BC7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7499" t="3539" r="34293" b="58832"/>
          <a:stretch>
            <a:fillRect/>
          </a:stretch>
        </p:blipFill>
        <p:spPr bwMode="auto">
          <a:xfrm>
            <a:off x="3199772" y="1458862"/>
            <a:ext cx="1420970" cy="53991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8" name="Image 7">
            <a:extLst>
              <a:ext uri="{FF2B5EF4-FFF2-40B4-BE49-F238E27FC236}">
                <a16:creationId xmlns:a16="http://schemas.microsoft.com/office/drawing/2014/main" id="{5AF7A6EA-5CCC-4232-A935-87079F2E73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4497" y="205249"/>
            <a:ext cx="1420970" cy="20365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9" name="Image 8" descr="Tonneau En Bois Avec Des Raisins Frais PNG , Tonneaux En Bois, Raisins  Frais, Débordé Image PNG pour le téléchargement libre">
            <a:extLst>
              <a:ext uri="{FF2B5EF4-FFF2-40B4-BE49-F238E27FC236}">
                <a16:creationId xmlns:a16="http://schemas.microsoft.com/office/drawing/2014/main" id="{042791F9-9414-1ED9-3271-D13F6049C19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8357" y="4793227"/>
            <a:ext cx="2631993" cy="194156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190EB81-0521-31B4-14AF-00590C943A5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017" y="2360513"/>
            <a:ext cx="2118963" cy="4497487"/>
          </a:xfrm>
          <a:prstGeom prst="rect">
            <a:avLst/>
          </a:prstGeom>
        </p:spPr>
      </p:pic>
      <p:sp>
        <p:nvSpPr>
          <p:cNvPr id="2" name="ZoneTexte 1">
            <a:extLst>
              <a:ext uri="{FF2B5EF4-FFF2-40B4-BE49-F238E27FC236}">
                <a16:creationId xmlns:a16="http://schemas.microsoft.com/office/drawing/2014/main" id="{92DFD4F8-8328-41B0-C8D3-C19F0EA97DE0}"/>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3964369870"/>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Verre à vin vert images libres de droit, photos de Verre à vin vert |  DepositPhotos">
            <a:extLst>
              <a:ext uri="{FF2B5EF4-FFF2-40B4-BE49-F238E27FC236}">
                <a16:creationId xmlns:a16="http://schemas.microsoft.com/office/drawing/2014/main" id="{38746E9B-6AE4-0F19-56FD-9D559A872A5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858" y="159377"/>
            <a:ext cx="4515777" cy="392109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F827FF5-E61D-4AA6-BD5E-08C574D3E3F6}"/>
              </a:ext>
            </a:extLst>
          </p:cNvPr>
          <p:cNvSpPr txBox="1"/>
          <p:nvPr/>
        </p:nvSpPr>
        <p:spPr>
          <a:xfrm>
            <a:off x="4918678" y="1709886"/>
            <a:ext cx="7273322" cy="428440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0" dirty="0">
                <a:solidFill>
                  <a:schemeClr val="dk1"/>
                </a:solidFill>
                <a:effectLst/>
                <a:latin typeface="French Script MT" panose="03020402040607040605" pitchFamily="66" charset="0"/>
                <a:ea typeface="+mn-ea"/>
                <a:cs typeface="+mn-cs"/>
              </a:rPr>
              <a:t>S</a:t>
            </a:r>
            <a:r>
              <a:rPr lang="fr-FR" sz="1600" b="0" i="1" dirty="0">
                <a:solidFill>
                  <a:schemeClr val="dk1"/>
                </a:solidFill>
                <a:effectLst/>
                <a:latin typeface="+mn-lt"/>
                <a:ea typeface="+mn-ea"/>
                <a:cs typeface="+mn-cs"/>
              </a:rPr>
              <a:t>ur la commune de </a:t>
            </a:r>
            <a:r>
              <a:rPr lang="fr-FR" sz="1600" b="0" i="1" dirty="0" err="1">
                <a:solidFill>
                  <a:schemeClr val="dk1"/>
                </a:solidFill>
                <a:effectLst/>
                <a:latin typeface="+mn-lt"/>
                <a:ea typeface="+mn-ea"/>
                <a:cs typeface="+mn-cs"/>
              </a:rPr>
              <a:t>Peronne</a:t>
            </a:r>
            <a:r>
              <a:rPr lang="fr-FR" sz="1600" b="0" i="1" dirty="0">
                <a:solidFill>
                  <a:schemeClr val="dk1"/>
                </a:solidFill>
                <a:effectLst/>
                <a:latin typeface="+mn-lt"/>
                <a:ea typeface="+mn-ea"/>
                <a:cs typeface="+mn-cs"/>
              </a:rPr>
              <a:t>, au sud de la </a:t>
            </a:r>
            <a:r>
              <a:rPr lang="fr-FR" sz="2000" b="1" i="1" dirty="0">
                <a:solidFill>
                  <a:schemeClr val="dk1"/>
                </a:solidFill>
                <a:effectLst/>
                <a:latin typeface="+mn-lt"/>
                <a:ea typeface="+mn-ea"/>
                <a:cs typeface="+mn-cs"/>
              </a:rPr>
              <a:t>Bourgogne</a:t>
            </a:r>
            <a:r>
              <a:rPr lang="fr-FR" sz="1600" b="0" i="1" dirty="0">
                <a:solidFill>
                  <a:schemeClr val="dk1"/>
                </a:solidFill>
                <a:effectLst/>
                <a:latin typeface="+mn-lt"/>
                <a:ea typeface="+mn-ea"/>
                <a:cs typeface="+mn-cs"/>
              </a:rPr>
              <a:t>, et au Nord du </a:t>
            </a:r>
            <a:r>
              <a:rPr lang="fr-FR" sz="2000" b="1" i="1" dirty="0">
                <a:solidFill>
                  <a:schemeClr val="dk1"/>
                </a:solidFill>
                <a:effectLst/>
                <a:latin typeface="+mn-lt"/>
                <a:ea typeface="+mn-ea"/>
                <a:cs typeface="+mn-cs"/>
              </a:rPr>
              <a:t>Mâconnais</a:t>
            </a:r>
            <a:r>
              <a:rPr lang="fr-FR" sz="1600" b="0" i="1" dirty="0">
                <a:solidFill>
                  <a:schemeClr val="dk1"/>
                </a:solidFill>
                <a:effectLst/>
                <a:latin typeface="+mn-lt"/>
                <a:ea typeface="+mn-ea"/>
                <a:cs typeface="+mn-cs"/>
              </a:rPr>
              <a:t>, proche de Clessé, mon domaine s'étant aujourd'hui sur 16 hectares.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Quand je me suis installé, j’ai voulu mettre en place une approche différente à la vigne, avec le respect des terroirs et de leur environnement. Préserver au maximum les sols et l’</a:t>
            </a:r>
            <a:r>
              <a:rPr lang="fr-FR" sz="1600" b="0" i="1" dirty="0" err="1">
                <a:solidFill>
                  <a:schemeClr val="dk1"/>
                </a:solidFill>
                <a:effectLst/>
                <a:latin typeface="+mn-lt"/>
                <a:ea typeface="+mn-ea"/>
                <a:cs typeface="+mn-cs"/>
              </a:rPr>
              <a:t>éco-système</a:t>
            </a:r>
            <a:r>
              <a:rPr lang="fr-FR" sz="1600" b="0" i="1" dirty="0">
                <a:solidFill>
                  <a:schemeClr val="dk1"/>
                </a:solidFill>
                <a:effectLst/>
                <a:latin typeface="+mn-lt"/>
                <a:ea typeface="+mn-ea"/>
                <a:cs typeface="+mn-cs"/>
              </a:rPr>
              <a:t> qui l’entoure. </a:t>
            </a:r>
          </a:p>
          <a:p>
            <a:r>
              <a:rPr lang="fr-FR" sz="1600" i="1" dirty="0"/>
              <a:t>	</a:t>
            </a:r>
            <a:r>
              <a:rPr lang="fr-FR" sz="1600" b="0" i="1" dirty="0">
                <a:solidFill>
                  <a:schemeClr val="dk1"/>
                </a:solidFill>
                <a:effectLst/>
                <a:latin typeface="+mn-lt"/>
                <a:ea typeface="+mn-ea"/>
                <a:cs typeface="+mn-cs"/>
              </a:rPr>
              <a:t>Mon approche faisait sourire à l’époque, mais je ne regrette pas mes choix. Aujourd’hui, je gère mon enherbement permanent en limitant les labours trop profonds et en semant un couvert végétal. Je n’utilise que des engrais verts. Mon but étant </a:t>
            </a:r>
          </a:p>
          <a:p>
            <a:r>
              <a:rPr lang="fr-FR" sz="1600" b="0" i="1" dirty="0">
                <a:solidFill>
                  <a:schemeClr val="dk1"/>
                </a:solidFill>
                <a:effectLst/>
                <a:latin typeface="+mn-lt"/>
                <a:ea typeface="+mn-ea"/>
                <a:cs typeface="+mn-cs"/>
              </a:rPr>
              <a:t>de développer la plantation d’arbres dans </a:t>
            </a:r>
          </a:p>
          <a:p>
            <a:r>
              <a:rPr lang="fr-FR" sz="1600" b="0" i="1" dirty="0">
                <a:solidFill>
                  <a:schemeClr val="dk1"/>
                </a:solidFill>
                <a:effectLst/>
                <a:latin typeface="+mn-lt"/>
                <a:ea typeface="+mn-ea"/>
                <a:cs typeface="+mn-cs"/>
              </a:rPr>
              <a:t>mes parcelles, je suis des formations </a:t>
            </a:r>
          </a:p>
          <a:p>
            <a:r>
              <a:rPr lang="fr-FR" sz="1600" b="0" i="1" dirty="0">
                <a:solidFill>
                  <a:schemeClr val="dk1"/>
                </a:solidFill>
                <a:effectLst/>
                <a:latin typeface="+mn-lt"/>
                <a:ea typeface="+mn-ea"/>
                <a:cs typeface="+mn-cs"/>
              </a:rPr>
              <a:t>axées sur l’</a:t>
            </a:r>
            <a:r>
              <a:rPr lang="fr-FR" sz="1600" b="0" i="1" dirty="0" err="1">
                <a:solidFill>
                  <a:schemeClr val="dk1"/>
                </a:solidFill>
                <a:effectLst/>
                <a:latin typeface="+mn-lt"/>
                <a:ea typeface="+mn-ea"/>
                <a:cs typeface="+mn-cs"/>
              </a:rPr>
              <a:t>agro-foresterie</a:t>
            </a:r>
            <a:r>
              <a:rPr lang="fr-FR" sz="1600" b="0" i="1" dirty="0">
                <a:solidFill>
                  <a:schemeClr val="dk1"/>
                </a:solidFill>
                <a:effectLst/>
                <a:latin typeface="+mn-lt"/>
                <a:ea typeface="+mn-ea"/>
                <a:cs typeface="+mn-cs"/>
              </a:rPr>
              <a:t> </a:t>
            </a:r>
            <a:endParaRPr lang="fr-FR" sz="1600" b="0" i="0" dirty="0">
              <a:solidFill>
                <a:schemeClr val="dk1"/>
              </a:solidFill>
              <a:effectLst/>
              <a:latin typeface="+mn-lt"/>
              <a:ea typeface="+mn-ea"/>
              <a:cs typeface="+mn-cs"/>
            </a:endParaRPr>
          </a:p>
          <a:p>
            <a:pPr algn="ctr"/>
            <a:endParaRPr lang="fr-FR" sz="1600" b="0" dirty="0">
              <a:solidFill>
                <a:schemeClr val="dk1"/>
              </a:solidFill>
              <a:effectLst/>
              <a:latin typeface="+mn-lt"/>
              <a:ea typeface="+mn-ea"/>
              <a:cs typeface="+mn-cs"/>
            </a:endParaRPr>
          </a:p>
        </p:txBody>
      </p:sp>
      <p:pic>
        <p:nvPicPr>
          <p:cNvPr id="6" name="Image 5" descr="Domaine Julien Besse - La carte française">
            <a:extLst>
              <a:ext uri="{FF2B5EF4-FFF2-40B4-BE49-F238E27FC236}">
                <a16:creationId xmlns:a16="http://schemas.microsoft.com/office/drawing/2014/main" id="{13AE5C73-50AA-041C-7BAF-DFED3126703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134" t="6027" r="29393" b="4478"/>
          <a:stretch>
            <a:fillRect/>
          </a:stretch>
        </p:blipFill>
        <p:spPr bwMode="auto">
          <a:xfrm>
            <a:off x="2923053" y="1098881"/>
            <a:ext cx="1843934" cy="550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Image 6" descr="Illustration générée par l'IA d'une peinture à l'aquarelle d'une bouteille  de vin avec une grappe de raisin. | Image Premium générée à base d'IA">
            <a:extLst>
              <a:ext uri="{FF2B5EF4-FFF2-40B4-BE49-F238E27FC236}">
                <a16:creationId xmlns:a16="http://schemas.microsoft.com/office/drawing/2014/main" id="{2A66ACB7-DF2D-A5AD-24AB-383D48A19FC4}"/>
              </a:ext>
            </a:extLst>
          </p:cNvPr>
          <p:cNvPicPr>
            <a:picLocks noChangeAspect="1" noChangeArrowheads="1"/>
          </p:cNvPicPr>
          <p:nvPr/>
        </p:nvPicPr>
        <p:blipFill>
          <a:blip r:embed="rId4" cstate="print">
            <a:clrChange>
              <a:clrFrom>
                <a:srgbClr val="FFFFFD"/>
              </a:clrFrom>
              <a:clrTo>
                <a:srgbClr val="FFFFFD">
                  <a:alpha val="0"/>
                </a:srgbClr>
              </a:clrTo>
            </a:clrChange>
            <a:extLst>
              <a:ext uri="{28A0092B-C50C-407E-A947-70E740481C1C}">
                <a14:useLocalDpi xmlns:a14="http://schemas.microsoft.com/office/drawing/2010/main" val="0"/>
              </a:ext>
            </a:extLst>
          </a:blip>
          <a:srcRect/>
          <a:stretch>
            <a:fillRect/>
          </a:stretch>
        </p:blipFill>
        <p:spPr bwMode="auto">
          <a:xfrm>
            <a:off x="9751689" y="4621825"/>
            <a:ext cx="2089608" cy="211989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8B8430F8-5F98-06CE-750E-E255B405C64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2901" y="2373081"/>
            <a:ext cx="2118963" cy="4497487"/>
          </a:xfrm>
          <a:prstGeom prst="rect">
            <a:avLst/>
          </a:prstGeom>
        </p:spPr>
      </p:pic>
      <p:pic>
        <p:nvPicPr>
          <p:cNvPr id="5" name="Image 4">
            <a:extLst>
              <a:ext uri="{FF2B5EF4-FFF2-40B4-BE49-F238E27FC236}">
                <a16:creationId xmlns:a16="http://schemas.microsoft.com/office/drawing/2014/main" id="{23C334DB-4B98-9D22-FA17-7DB19818AF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8826" y="159377"/>
            <a:ext cx="1401524" cy="20086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sp>
        <p:nvSpPr>
          <p:cNvPr id="4" name="ZoneTexte 3">
            <a:extLst>
              <a:ext uri="{FF2B5EF4-FFF2-40B4-BE49-F238E27FC236}">
                <a16:creationId xmlns:a16="http://schemas.microsoft.com/office/drawing/2014/main" id="{C33C236D-C1F1-FDE8-A031-931C706D4A20}"/>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697644239"/>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7392-2078-3CA0-4F85-F3DCD8FB5C6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29C5E4E5-2929-4656-B47A-50437CF4E2F4}"/>
              </a:ext>
            </a:extLst>
          </p:cNvPr>
          <p:cNvSpPr txBox="1"/>
          <p:nvPr/>
        </p:nvSpPr>
        <p:spPr>
          <a:xfrm>
            <a:off x="4173794" y="1290932"/>
            <a:ext cx="8018206" cy="525055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fr-FR" sz="4800" b="0" i="1" dirty="0">
                <a:solidFill>
                  <a:schemeClr val="dk1"/>
                </a:solidFill>
                <a:effectLst/>
                <a:latin typeface="French Script MT" panose="03020402040607040605" pitchFamily="66" charset="0"/>
                <a:ea typeface="+mn-ea"/>
                <a:cs typeface="+mn-cs"/>
              </a:rPr>
              <a:t>L</a:t>
            </a:r>
            <a:r>
              <a:rPr lang="fr-FR" sz="1600" b="0" i="1" dirty="0">
                <a:solidFill>
                  <a:schemeClr val="dk1"/>
                </a:solidFill>
                <a:effectLst/>
                <a:latin typeface="+mn-lt"/>
                <a:ea typeface="+mn-ea"/>
                <a:cs typeface="+mn-cs"/>
              </a:rPr>
              <a:t>e Montrachet devrait être bu à genoux et à tête découverte” Alexandre Dumas (1802 – 1870). </a:t>
            </a:r>
          </a:p>
          <a:p>
            <a:r>
              <a:rPr lang="fr-FR" sz="1600" b="0" i="1" dirty="0">
                <a:solidFill>
                  <a:schemeClr val="dk1"/>
                </a:solidFill>
                <a:effectLst/>
                <a:latin typeface="+mn-lt"/>
                <a:ea typeface="+mn-ea"/>
                <a:cs typeface="+mn-cs"/>
              </a:rPr>
              <a:t>Déjà à cette époque les vins de </a:t>
            </a:r>
            <a:r>
              <a:rPr lang="fr-FR" sz="2000" b="1" i="1" dirty="0">
                <a:solidFill>
                  <a:schemeClr val="dk1"/>
                </a:solidFill>
                <a:effectLst/>
                <a:latin typeface="+mn-lt"/>
                <a:ea typeface="+mn-ea"/>
                <a:cs typeface="+mn-cs"/>
              </a:rPr>
              <a:t>Puligny-Montrachet</a:t>
            </a:r>
            <a:r>
              <a:rPr lang="fr-FR" sz="1600" b="1" i="1" dirty="0">
                <a:solidFill>
                  <a:schemeClr val="dk1"/>
                </a:solidFill>
                <a:effectLst/>
                <a:latin typeface="+mn-lt"/>
                <a:ea typeface="+mn-ea"/>
                <a:cs typeface="+mn-cs"/>
              </a:rPr>
              <a:t> </a:t>
            </a:r>
            <a:r>
              <a:rPr lang="fr-FR" sz="1600" b="0" i="1" dirty="0">
                <a:solidFill>
                  <a:schemeClr val="dk1"/>
                </a:solidFill>
                <a:effectLst/>
                <a:latin typeface="+mn-lt"/>
                <a:ea typeface="+mn-ea"/>
                <a:cs typeface="+mn-cs"/>
              </a:rPr>
              <a:t>étaient reconnus pour leur qualité.</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Issus d’une famille bourguignonne, nous, Philippe, Christophe et Catherine </a:t>
            </a:r>
            <a:r>
              <a:rPr lang="fr-FR" sz="1600" b="0" i="1" dirty="0" err="1">
                <a:solidFill>
                  <a:schemeClr val="dk1"/>
                </a:solidFill>
                <a:effectLst/>
                <a:latin typeface="+mn-lt"/>
                <a:ea typeface="+mn-ea"/>
                <a:cs typeface="+mn-cs"/>
              </a:rPr>
              <a:t>Jomain</a:t>
            </a:r>
            <a:r>
              <a:rPr lang="fr-FR" sz="1600" b="0" i="1" dirty="0">
                <a:solidFill>
                  <a:schemeClr val="dk1"/>
                </a:solidFill>
                <a:effectLst/>
                <a:latin typeface="+mn-lt"/>
                <a:ea typeface="+mn-ea"/>
                <a:cs typeface="+mn-cs"/>
              </a:rPr>
              <a:t>, sommes frères et sœur et dirigeons avec dynamisme notre domaine. Notre objectif est de vous faire partager notre passion en vous faisant découvrir nos vins dans les appellations aussi prestigieuses que les grands Puligny-Montrachet, 1</a:t>
            </a:r>
            <a:r>
              <a:rPr lang="fr-FR" sz="1600" b="0" i="1" baseline="30000" dirty="0">
                <a:solidFill>
                  <a:schemeClr val="dk1"/>
                </a:solidFill>
                <a:effectLst/>
                <a:latin typeface="+mn-lt"/>
                <a:ea typeface="+mn-ea"/>
                <a:cs typeface="+mn-cs"/>
              </a:rPr>
              <a:t>er</a:t>
            </a:r>
            <a:r>
              <a:rPr lang="fr-FR" sz="1600" b="0" i="1" dirty="0">
                <a:solidFill>
                  <a:schemeClr val="dk1"/>
                </a:solidFill>
                <a:effectLst/>
                <a:latin typeface="+mn-lt"/>
                <a:ea typeface="+mn-ea"/>
                <a:cs typeface="+mn-cs"/>
              </a:rPr>
              <a:t> Cru et Grand Cru.</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Notre amour et notre passion s’exercent chaque jour dans les soins que nous apportons à chaque cuvée.</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Parce que chaque millésime est différent, rigueur et vigilance sont nécessaires pour améliorer sans cesse la qualité afin de produire de véritable vin de terroir. Tel est l’objectif constant de </a:t>
            </a:r>
            <a:r>
              <a:rPr lang="fr-FR" sz="1600" b="0" i="1" dirty="0" err="1">
                <a:solidFill>
                  <a:schemeClr val="dk1"/>
                </a:solidFill>
                <a:effectLst/>
                <a:latin typeface="+mn-lt"/>
                <a:ea typeface="+mn-ea"/>
                <a:cs typeface="+mn-cs"/>
              </a:rPr>
              <a:t>Jomain</a:t>
            </a:r>
            <a:r>
              <a:rPr lang="fr-FR" sz="1600" b="0" i="1" dirty="0">
                <a:solidFill>
                  <a:schemeClr val="dk1"/>
                </a:solidFill>
                <a:effectLst/>
                <a:latin typeface="+mn-lt"/>
                <a:ea typeface="+mn-ea"/>
                <a:cs typeface="+mn-cs"/>
              </a:rPr>
              <a:t>-Frères.</a:t>
            </a:r>
            <a:endParaRPr lang="fr-FR" sz="1600" b="0" dirty="0">
              <a:solidFill>
                <a:schemeClr val="dk1"/>
              </a:solidFill>
              <a:effectLst/>
              <a:latin typeface="+mn-lt"/>
              <a:ea typeface="+mn-ea"/>
              <a:cs typeface="+mn-cs"/>
            </a:endParaRPr>
          </a:p>
          <a:p>
            <a:r>
              <a:rPr lang="fr-FR" sz="1600" b="0" i="1" dirty="0">
                <a:solidFill>
                  <a:schemeClr val="dk1"/>
                </a:solidFill>
                <a:effectLst/>
                <a:latin typeface="+mn-lt"/>
                <a:ea typeface="+mn-ea"/>
                <a:cs typeface="+mn-cs"/>
              </a:rPr>
              <a:t>	Alliant tradition et modernisme nous nous attachons à produire </a:t>
            </a:r>
          </a:p>
          <a:p>
            <a:r>
              <a:rPr lang="fr-FR" sz="1600" b="0" i="1" dirty="0">
                <a:solidFill>
                  <a:schemeClr val="dk1"/>
                </a:solidFill>
                <a:effectLst/>
                <a:latin typeface="+mn-lt"/>
                <a:ea typeface="+mn-ea"/>
                <a:cs typeface="+mn-cs"/>
              </a:rPr>
              <a:t>nos vins dans le respect de l’environnement. </a:t>
            </a:r>
          </a:p>
          <a:p>
            <a:r>
              <a:rPr lang="fr-FR" sz="1600" b="0" i="1" dirty="0">
                <a:solidFill>
                  <a:schemeClr val="dk1"/>
                </a:solidFill>
                <a:effectLst/>
                <a:latin typeface="+mn-lt"/>
                <a:ea typeface="+mn-ea"/>
                <a:cs typeface="+mn-cs"/>
              </a:rPr>
              <a:t>	Notre savoir- faire allié aux connaissances les </a:t>
            </a:r>
          </a:p>
          <a:p>
            <a:r>
              <a:rPr lang="fr-FR" sz="1600" b="0" i="1" dirty="0">
                <a:solidFill>
                  <a:schemeClr val="dk1"/>
                </a:solidFill>
                <a:effectLst/>
                <a:latin typeface="+mn-lt"/>
                <a:ea typeface="+mn-ea"/>
                <a:cs typeface="+mn-cs"/>
              </a:rPr>
              <a:t>plus actuelles et une vinification minutieuse vous </a:t>
            </a:r>
          </a:p>
          <a:p>
            <a:r>
              <a:rPr lang="fr-FR" sz="1600" b="0" i="1" dirty="0">
                <a:solidFill>
                  <a:schemeClr val="dk1"/>
                </a:solidFill>
                <a:effectLst/>
                <a:latin typeface="+mn-lt"/>
                <a:ea typeface="+mn-ea"/>
                <a:cs typeface="+mn-cs"/>
              </a:rPr>
              <a:t>garantissent la meilleure qualité.</a:t>
            </a:r>
            <a:endParaRPr lang="fr-FR" sz="4800" b="0" i="0" dirty="0">
              <a:solidFill>
                <a:schemeClr val="dk1"/>
              </a:solidFill>
              <a:effectLst/>
              <a:latin typeface="French Script MT" panose="03020402040607040605" pitchFamily="66" charset="0"/>
              <a:ea typeface="+mn-ea"/>
              <a:cs typeface="+mn-cs"/>
            </a:endParaRPr>
          </a:p>
        </p:txBody>
      </p:sp>
      <p:pic>
        <p:nvPicPr>
          <p:cNvPr id="7" name="Image 6" descr="étiquette De Vin En Barrique PNG , En Forme De Tonneau, Couleur, Fleurs De  Raisin Fichier PNG et PSD pour le téléchargement libre">
            <a:extLst>
              <a:ext uri="{FF2B5EF4-FFF2-40B4-BE49-F238E27FC236}">
                <a16:creationId xmlns:a16="http://schemas.microsoft.com/office/drawing/2014/main" id="{4272AF36-D62A-A673-7B04-B987C5887506}"/>
              </a:ext>
            </a:extLst>
          </p:cNvPr>
          <p:cNvPicPr>
            <a:picLocks noChangeAspect="1" noChangeArrowheads="1"/>
          </p:cNvPicPr>
          <p:nvPr/>
        </p:nvPicPr>
        <p:blipFill>
          <a:blip r:embed="rId2">
            <a:clrChange>
              <a:clrFrom>
                <a:srgbClr val="F8FDFF"/>
              </a:clrFrom>
              <a:clrTo>
                <a:srgbClr val="F8FDFF">
                  <a:alpha val="0"/>
                </a:srgbClr>
              </a:clrTo>
            </a:clrChange>
            <a:extLst>
              <a:ext uri="{28A0092B-C50C-407E-A947-70E740481C1C}">
                <a14:useLocalDpi xmlns:a14="http://schemas.microsoft.com/office/drawing/2010/main" val="0"/>
              </a:ext>
            </a:extLst>
          </a:blip>
          <a:srcRect/>
          <a:stretch>
            <a:fillRect/>
          </a:stretch>
        </p:blipFill>
        <p:spPr bwMode="auto">
          <a:xfrm>
            <a:off x="10315339" y="5139154"/>
            <a:ext cx="1695472" cy="171884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Verre et bouteille de vin rouge | 10 images clipart aquarelle | Fichiers  JPG Clip Art | Téléchargement numérique, fabrication de cartes, tenue d'un  journal, calendrier, t-shirt - Etsy France">
            <a:extLst>
              <a:ext uri="{FF2B5EF4-FFF2-40B4-BE49-F238E27FC236}">
                <a16:creationId xmlns:a16="http://schemas.microsoft.com/office/drawing/2014/main" id="{E51616EF-97EA-58C0-151D-F0EC0C1634CB}"/>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4779104" cy="485024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56442F9-73B9-C3DD-F134-55874D3A187B}"/>
              </a:ext>
            </a:extLst>
          </p:cNvPr>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7370438" y="0"/>
            <a:ext cx="1341577" cy="169645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Image 5">
            <a:extLst>
              <a:ext uri="{FF2B5EF4-FFF2-40B4-BE49-F238E27FC236}">
                <a16:creationId xmlns:a16="http://schemas.microsoft.com/office/drawing/2014/main" id="{2D5E738D-DFEC-2A4E-DF4E-494EE47F59B0}"/>
              </a:ext>
            </a:extLst>
          </p:cNvPr>
          <p:cNvPicPr>
            <a:picLocks noChangeAspect="1" noChangeArrowheads="1"/>
          </p:cNvPicPr>
          <p:nvPr/>
        </p:nvPicPr>
        <p:blipFill>
          <a:blip r:embed="rId5">
            <a:lum bright="-20000"/>
            <a:extLst>
              <a:ext uri="{28A0092B-C50C-407E-A947-70E740481C1C}">
                <a14:useLocalDpi xmlns:a14="http://schemas.microsoft.com/office/drawing/2010/main" val="0"/>
              </a:ext>
            </a:extLst>
          </a:blip>
          <a:srcRect/>
          <a:stretch>
            <a:fillRect/>
          </a:stretch>
        </p:blipFill>
        <p:spPr bwMode="auto">
          <a:xfrm>
            <a:off x="2421140" y="1143525"/>
            <a:ext cx="2050025" cy="554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Image 8">
            <a:extLst>
              <a:ext uri="{FF2B5EF4-FFF2-40B4-BE49-F238E27FC236}">
                <a16:creationId xmlns:a16="http://schemas.microsoft.com/office/drawing/2014/main" id="{E1459477-7B5D-A10E-2D86-9E85FF8BC1F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428" y="2068522"/>
            <a:ext cx="2050024" cy="4789477"/>
          </a:xfrm>
          <a:prstGeom prst="rect">
            <a:avLst/>
          </a:prstGeom>
        </p:spPr>
      </p:pic>
      <p:sp>
        <p:nvSpPr>
          <p:cNvPr id="5" name="ZoneTexte 4">
            <a:extLst>
              <a:ext uri="{FF2B5EF4-FFF2-40B4-BE49-F238E27FC236}">
                <a16:creationId xmlns:a16="http://schemas.microsoft.com/office/drawing/2014/main" id="{0F296EBD-7D7B-599F-FD3C-577D7DB504FE}"/>
              </a:ext>
            </a:extLst>
          </p:cNvPr>
          <p:cNvSpPr txBox="1"/>
          <p:nvPr/>
        </p:nvSpPr>
        <p:spPr>
          <a:xfrm>
            <a:off x="4068097" y="6550223"/>
            <a:ext cx="4055806" cy="307777"/>
          </a:xfrm>
          <a:prstGeom prst="rect">
            <a:avLst/>
          </a:prstGeom>
          <a:noFill/>
        </p:spPr>
        <p:txBody>
          <a:bodyPr wrap="square" rtlCol="0">
            <a:spAutoFit/>
          </a:bodyPr>
          <a:lstStyle/>
          <a:p>
            <a:r>
              <a:rPr lang="fr-FR" sz="1400" b="1" dirty="0"/>
              <a:t>L’abus d’alcool est dangereux pour la santé</a:t>
            </a:r>
          </a:p>
        </p:txBody>
      </p:sp>
    </p:spTree>
    <p:extLst>
      <p:ext uri="{BB962C8B-B14F-4D97-AF65-F5344CB8AC3E}">
        <p14:creationId xmlns:p14="http://schemas.microsoft.com/office/powerpoint/2010/main" val="1443767333"/>
      </p:ext>
    </p:extLst>
  </p:cSld>
  <p:clrMapOvr>
    <a:masterClrMapping/>
  </p:clrMapOvr>
  <mc:AlternateContent xmlns:mc="http://schemas.openxmlformats.org/markup-compatibility/2006" xmlns:p14="http://schemas.microsoft.com/office/powerpoint/2010/main">
    <mc:Choice Requires="p14">
      <p:transition spd="slow" p14:dur="1500" advTm="8000">
        <p14:window dir="vert"/>
      </p:transition>
    </mc:Choice>
    <mc:Fallback xmlns="">
      <p:transition spd="slow" advTm="8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3|5.3|3.6"/>
</p:tagLst>
</file>

<file path=ppt/tags/tag2.xml><?xml version="1.0" encoding="utf-8"?>
<p:tagLst xmlns:a="http://schemas.openxmlformats.org/drawingml/2006/main" xmlns:r="http://schemas.openxmlformats.org/officeDocument/2006/relationships" xmlns:p="http://schemas.openxmlformats.org/presentationml/2006/main">
  <p:tag name="TIMING" val="|1.3|1.2|1.5|1.4|1.3|1.6|1.5|1.5|1.3|1.7|1.3|2.4|1.3|1.4|1.3|1.5|1.6|5.7|1.6|2|1.7|1.9"/>
</p:tagLst>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6314</TotalTime>
  <Words>3397</Words>
  <Application>Microsoft Office PowerPoint</Application>
  <PresentationFormat>Grand écran</PresentationFormat>
  <Paragraphs>174</Paragraphs>
  <Slides>25</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25</vt:i4>
      </vt:variant>
    </vt:vector>
  </HeadingPairs>
  <TitlesOfParts>
    <vt:vector size="31" baseType="lpstr">
      <vt:lpstr>Calibri</vt:lpstr>
      <vt:lpstr>Century Gothic</vt:lpstr>
      <vt:lpstr>Courgette</vt:lpstr>
      <vt:lpstr>French Script MT</vt:lpstr>
      <vt:lpstr>Wingdings 3</vt:lpstr>
      <vt:lpstr>Secteur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 pc</dc:creator>
  <cp:lastModifiedBy>DELAITRE</cp:lastModifiedBy>
  <cp:revision>978</cp:revision>
  <dcterms:created xsi:type="dcterms:W3CDTF">2019-02-15T16:01:14Z</dcterms:created>
  <dcterms:modified xsi:type="dcterms:W3CDTF">2025-12-03T12:51:17Z</dcterms:modified>
</cp:coreProperties>
</file>